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1"/>
  </p:notesMasterIdLst>
  <p:sldIdLst>
    <p:sldId id="309" r:id="rId2"/>
    <p:sldId id="260" r:id="rId3"/>
    <p:sldId id="257" r:id="rId4"/>
    <p:sldId id="284" r:id="rId5"/>
    <p:sldId id="315" r:id="rId6"/>
    <p:sldId id="262" r:id="rId7"/>
    <p:sldId id="263" r:id="rId8"/>
    <p:sldId id="282" r:id="rId9"/>
    <p:sldId id="281" r:id="rId10"/>
    <p:sldId id="287" r:id="rId11"/>
    <p:sldId id="288" r:id="rId12"/>
    <p:sldId id="261" r:id="rId13"/>
    <p:sldId id="319" r:id="rId14"/>
    <p:sldId id="320" r:id="rId15"/>
    <p:sldId id="321" r:id="rId16"/>
    <p:sldId id="264" r:id="rId17"/>
    <p:sldId id="265" r:id="rId18"/>
    <p:sldId id="328" r:id="rId19"/>
    <p:sldId id="317" r:id="rId20"/>
    <p:sldId id="318" r:id="rId21"/>
    <p:sldId id="329" r:id="rId22"/>
    <p:sldId id="313" r:id="rId23"/>
    <p:sldId id="314" r:id="rId24"/>
    <p:sldId id="322" r:id="rId25"/>
    <p:sldId id="323" r:id="rId26"/>
    <p:sldId id="324" r:id="rId27"/>
    <p:sldId id="325" r:id="rId28"/>
    <p:sldId id="326" r:id="rId29"/>
    <p:sldId id="32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p:scale>
          <a:sx n="66" d="100"/>
          <a:sy n="66" d="100"/>
        </p:scale>
        <p:origin x="538"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4D238-0FD4-4C61-9223-310816938609}" type="datetimeFigureOut">
              <a:rPr lang="es-ES" smtClean="0"/>
              <a:t>15/09/2020</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C199B-B77A-4CA6-8F57-145123601669}" type="slidenum">
              <a:rPr lang="es-ES" smtClean="0"/>
              <a:t>‹Nº›</a:t>
            </a:fld>
            <a:endParaRPr lang="es-ES"/>
          </a:p>
        </p:txBody>
      </p:sp>
    </p:spTree>
    <p:extLst>
      <p:ext uri="{BB962C8B-B14F-4D97-AF65-F5344CB8AC3E}">
        <p14:creationId xmlns:p14="http://schemas.microsoft.com/office/powerpoint/2010/main" val="43606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357B3D8-FAB8-40EA-B0C4-18E10F4BDDAA}" type="slidenum">
              <a:rPr lang="es-ES" altLang="es-ES" smtClean="0"/>
              <a:pPr algn="r" eaLnBrk="1" hangingPunct="1">
                <a:spcBef>
                  <a:spcPct val="0"/>
                </a:spcBef>
              </a:pPr>
              <a:t>19</a:t>
            </a:fld>
            <a:endParaRPr lang="es-ES" altLang="es-ES" smtClean="0"/>
          </a:p>
        </p:txBody>
      </p:sp>
      <p:sp>
        <p:nvSpPr>
          <p:cNvPr id="104451" name="Rectangle 2"/>
          <p:cNvSpPr>
            <a:spLocks noGrp="1" noRot="1" noChangeAspect="1" noChangeArrowheads="1" noTextEdit="1"/>
          </p:cNvSpPr>
          <p:nvPr>
            <p:ph type="sldImg"/>
          </p:nvPr>
        </p:nvSpPr>
        <p:spPr>
          <a:xfrm>
            <a:off x="381000" y="685800"/>
            <a:ext cx="6096000" cy="3429000"/>
          </a:xfrm>
          <a:ln/>
        </p:spPr>
      </p:sp>
      <p:sp>
        <p:nvSpPr>
          <p:cNvPr id="104452"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8E09D5-CC5E-4F61-9A21-CC6D537FC7EE}" type="slidenum">
              <a:rPr lang="es-ES" altLang="es-ES" smtClean="0"/>
              <a:pPr algn="r" eaLnBrk="1" hangingPunct="1">
                <a:spcBef>
                  <a:spcPct val="0"/>
                </a:spcBef>
              </a:pPr>
              <a:t>20</a:t>
            </a:fld>
            <a:endParaRPr lang="es-ES" altLang="es-ES" smtClean="0"/>
          </a:p>
        </p:txBody>
      </p:sp>
      <p:sp>
        <p:nvSpPr>
          <p:cNvPr id="105475" name="Rectangle 2"/>
          <p:cNvSpPr>
            <a:spLocks noGrp="1" noRot="1" noChangeAspect="1" noChangeArrowheads="1" noTextEdit="1"/>
          </p:cNvSpPr>
          <p:nvPr>
            <p:ph type="sldImg"/>
          </p:nvPr>
        </p:nvSpPr>
        <p:spPr>
          <a:xfrm>
            <a:off x="1143000" y="685800"/>
            <a:ext cx="4572000" cy="3429000"/>
          </a:xfrm>
          <a:ln/>
        </p:spPr>
      </p:sp>
      <p:sp>
        <p:nvSpPr>
          <p:cNvPr id="105476" name="Rectangle 3"/>
          <p:cNvSpPr>
            <a:spLocks noGrp="1" noChangeArrowheads="1"/>
          </p:cNvSpPr>
          <p:nvPr>
            <p:ph type="body" idx="1"/>
          </p:nvPr>
        </p:nvSpPr>
        <p:spPr>
          <a:noFill/>
        </p:spPr>
        <p:txBody>
          <a:bodyPr/>
          <a:lstStyle/>
          <a:p>
            <a:pPr eaLnBrk="1" hangingPunct="1"/>
            <a:endParaRPr lang="en-GB"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422401" y="1406021"/>
            <a:ext cx="8229599" cy="2251579"/>
          </a:xfrm>
        </p:spPr>
        <p:txBody>
          <a:bodyPr lIns="0" rIns="0" anchor="t">
            <a:noAutofit/>
          </a:bodyPr>
          <a:lstStyle>
            <a:lvl1pP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422400" y="3905864"/>
            <a:ext cx="82296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79F828A3-95FC-4047-9A19-C5B316194D21}" type="datetimeFigureOut">
              <a:rPr lang="es-AR" smtClean="0"/>
              <a:t>15/9/2020</a:t>
            </a:fld>
            <a:endParaRPr lang="es-AR"/>
          </a:p>
        </p:txBody>
      </p:sp>
      <p:sp>
        <p:nvSpPr>
          <p:cNvPr id="8" name="Slide Number Placeholder 7"/>
          <p:cNvSpPr>
            <a:spLocks noGrp="1"/>
          </p:cNvSpPr>
          <p:nvPr>
            <p:ph type="sldNum" sz="quarter" idx="11"/>
          </p:nvPr>
        </p:nvSpPr>
        <p:spPr/>
        <p:txBody>
          <a:bodyPr/>
          <a:lstStyle/>
          <a:p>
            <a:fld id="{B0126503-DEFB-468A-A21A-F0C5C0571A8C}" type="slidenum">
              <a:rPr lang="es-AR" smtClean="0"/>
              <a:t>‹Nº›</a:t>
            </a:fld>
            <a:endParaRPr lang="es-AR"/>
          </a:p>
        </p:txBody>
      </p:sp>
      <p:sp>
        <p:nvSpPr>
          <p:cNvPr id="9" name="Footer Placeholder 8"/>
          <p:cNvSpPr>
            <a:spLocks noGrp="1"/>
          </p:cNvSpPr>
          <p:nvPr>
            <p:ph type="ftr" sz="quarter" idx="12"/>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605867" y="1554480"/>
            <a:ext cx="5629744" cy="388620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9F828A3-95FC-4047-9A19-C5B316194D21}" type="datetimeFigureOut">
              <a:rPr lang="es-AR" smtClean="0"/>
              <a:t>15/9/2020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0126503-DEFB-468A-A21A-F0C5C0571A8C}" type="slidenum">
              <a:rPr lang="es-AR" smtClean="0"/>
              <a:t>‹Nº›</a:t>
            </a:fld>
            <a:endParaRPr lang="es-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26464" y="1554480"/>
            <a:ext cx="2767584" cy="3886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608576" y="1554480"/>
            <a:ext cx="5632704" cy="3886200"/>
          </a:xfrm>
        </p:spPr>
        <p:txBody>
          <a:bodyPr vert="eaVert"/>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9F828A3-95FC-4047-9A19-C5B316194D21}" type="datetimeFigureOut">
              <a:rPr lang="es-AR" smtClean="0"/>
              <a:t>15/9/2020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0126503-DEFB-468A-A21A-F0C5C0571A8C}" type="slidenum">
              <a:rPr lang="es-AR" smtClean="0"/>
              <a:t>‹Nº›</a:t>
            </a:fld>
            <a:endParaRPr lang="es-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608576" y="1545336"/>
            <a:ext cx="5632704"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79F828A3-95FC-4047-9A19-C5B316194D21}" type="datetimeFigureOut">
              <a:rPr lang="es-AR" smtClean="0"/>
              <a:t>15/9/2020</a:t>
            </a:fld>
            <a:endParaRPr lang="es-AR"/>
          </a:p>
        </p:txBody>
      </p:sp>
      <p:sp>
        <p:nvSpPr>
          <p:cNvPr id="10" name="Slide Number Placeholder 9"/>
          <p:cNvSpPr>
            <a:spLocks noGrp="1"/>
          </p:cNvSpPr>
          <p:nvPr>
            <p:ph type="sldNum" sz="quarter" idx="15"/>
          </p:nvPr>
        </p:nvSpPr>
        <p:spPr/>
        <p:txBody>
          <a:bodyPr/>
          <a:lstStyle/>
          <a:p>
            <a:fld id="{B0126503-DEFB-468A-A21A-F0C5C0571A8C}" type="slidenum">
              <a:rPr lang="es-AR" smtClean="0"/>
              <a:t>‹Nº›</a:t>
            </a:fld>
            <a:endParaRPr lang="es-AR"/>
          </a:p>
        </p:txBody>
      </p:sp>
      <p:sp>
        <p:nvSpPr>
          <p:cNvPr id="11" name="Footer Placeholder 10"/>
          <p:cNvSpPr>
            <a:spLocks noGrp="1"/>
          </p:cNvSpPr>
          <p:nvPr>
            <p:ph type="ftr" sz="quarter" idx="16"/>
          </p:nvPr>
        </p:nvSpPr>
        <p:spPr/>
        <p:txBody>
          <a:bodyPr/>
          <a:lstStyle/>
          <a:p>
            <a:endParaRPr lang="es-A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26464" y="1472184"/>
            <a:ext cx="8229600" cy="2130552"/>
          </a:xfrm>
        </p:spPr>
        <p:txBody>
          <a:bodyPr anchor="t">
            <a:noAutofit/>
          </a:bodyPr>
          <a:lstStyle>
            <a:lvl1pPr algn="l">
              <a:defRPr sz="48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6464" y="3886200"/>
            <a:ext cx="82296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9F828A3-95FC-4047-9A19-C5B316194D21}" type="datetimeFigureOut">
              <a:rPr lang="es-AR" smtClean="0"/>
              <a:t>15/9/2020</a:t>
            </a:fld>
            <a:endParaRPr lang="es-AR"/>
          </a:p>
        </p:txBody>
      </p:sp>
      <p:sp>
        <p:nvSpPr>
          <p:cNvPr id="8" name="Slide Number Placeholder 7"/>
          <p:cNvSpPr>
            <a:spLocks noGrp="1"/>
          </p:cNvSpPr>
          <p:nvPr>
            <p:ph type="sldNum" sz="quarter" idx="11"/>
          </p:nvPr>
        </p:nvSpPr>
        <p:spPr/>
        <p:txBody>
          <a:bodyPr/>
          <a:lstStyle/>
          <a:p>
            <a:fld id="{B0126503-DEFB-468A-A21A-F0C5C0571A8C}" type="slidenum">
              <a:rPr lang="es-AR" smtClean="0"/>
              <a:t>‹Nº›</a:t>
            </a:fld>
            <a:endParaRPr lang="es-AR"/>
          </a:p>
        </p:txBody>
      </p:sp>
      <p:sp>
        <p:nvSpPr>
          <p:cNvPr id="9" name="Footer Placeholder 8"/>
          <p:cNvSpPr>
            <a:spLocks noGrp="1"/>
          </p:cNvSpPr>
          <p:nvPr>
            <p:ph type="ftr" sz="quarter" idx="12"/>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58369" y="609600"/>
            <a:ext cx="4821767" cy="1066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82664" y="1915859"/>
            <a:ext cx="4862621"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2339" y="1915881"/>
            <a:ext cx="4852415"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0"/>
          </p:nvPr>
        </p:nvSpPr>
        <p:spPr/>
        <p:txBody>
          <a:bodyPr/>
          <a:lstStyle/>
          <a:p>
            <a:fld id="{79F828A3-95FC-4047-9A19-C5B316194D21}" type="datetimeFigureOut">
              <a:rPr lang="es-AR" smtClean="0"/>
              <a:t>15/9/2020</a:t>
            </a:fld>
            <a:endParaRPr lang="es-AR"/>
          </a:p>
        </p:txBody>
      </p:sp>
      <p:sp>
        <p:nvSpPr>
          <p:cNvPr id="10" name="Slide Number Placeholder 9"/>
          <p:cNvSpPr>
            <a:spLocks noGrp="1"/>
          </p:cNvSpPr>
          <p:nvPr>
            <p:ph type="sldNum" sz="quarter" idx="11"/>
          </p:nvPr>
        </p:nvSpPr>
        <p:spPr/>
        <p:txBody>
          <a:bodyPr/>
          <a:lstStyle/>
          <a:p>
            <a:fld id="{B0126503-DEFB-468A-A21A-F0C5C0571A8C}" type="slidenum">
              <a:rPr lang="es-AR" smtClean="0"/>
              <a:t>‹Nº›</a:t>
            </a:fld>
            <a:endParaRPr lang="es-AR"/>
          </a:p>
        </p:txBody>
      </p:sp>
      <p:sp>
        <p:nvSpPr>
          <p:cNvPr id="11" name="Footer Placeholder 10"/>
          <p:cNvSpPr>
            <a:spLocks noGrp="1"/>
          </p:cNvSpPr>
          <p:nvPr>
            <p:ph type="ftr" sz="quarter" idx="12"/>
          </p:nvPr>
        </p:nvSpPr>
        <p:spPr>
          <a:xfrm>
            <a:off x="658368" y="6356351"/>
            <a:ext cx="6803136" cy="365125"/>
          </a:xfrm>
        </p:spPr>
        <p:txBody>
          <a:bodyPr/>
          <a:lstStyle/>
          <a:p>
            <a:endParaRPr lang="es-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58368" y="609601"/>
            <a:ext cx="4820979" cy="1066799"/>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0401" y="1916113"/>
            <a:ext cx="485140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60400" y="2860677"/>
            <a:ext cx="485140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168" y="1916113"/>
            <a:ext cx="4881033"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990168" y="2860676"/>
            <a:ext cx="4868333"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10"/>
          </p:nvPr>
        </p:nvSpPr>
        <p:spPr/>
        <p:txBody>
          <a:bodyPr/>
          <a:lstStyle/>
          <a:p>
            <a:fld id="{79F828A3-95FC-4047-9A19-C5B316194D21}" type="datetimeFigureOut">
              <a:rPr lang="es-AR" smtClean="0"/>
              <a:t>15/9/2020</a:t>
            </a:fld>
            <a:endParaRPr lang="es-AR"/>
          </a:p>
        </p:txBody>
      </p:sp>
      <p:sp>
        <p:nvSpPr>
          <p:cNvPr id="11" name="Slide Number Placeholder 10"/>
          <p:cNvSpPr>
            <a:spLocks noGrp="1"/>
          </p:cNvSpPr>
          <p:nvPr>
            <p:ph type="sldNum" sz="quarter" idx="11"/>
          </p:nvPr>
        </p:nvSpPr>
        <p:spPr/>
        <p:txBody>
          <a:bodyPr/>
          <a:lstStyle/>
          <a:p>
            <a:fld id="{B0126503-DEFB-468A-A21A-F0C5C0571A8C}" type="slidenum">
              <a:rPr lang="es-AR" smtClean="0"/>
              <a:t>‹Nº›</a:t>
            </a:fld>
            <a:endParaRPr lang="es-AR"/>
          </a:p>
        </p:txBody>
      </p:sp>
      <p:sp>
        <p:nvSpPr>
          <p:cNvPr id="12" name="Footer Placeholder 11"/>
          <p:cNvSpPr>
            <a:spLocks noGrp="1"/>
          </p:cNvSpPr>
          <p:nvPr>
            <p:ph type="ftr" sz="quarter" idx="12"/>
          </p:nvPr>
        </p:nvSpPr>
        <p:spPr>
          <a:xfrm>
            <a:off x="658368" y="6356351"/>
            <a:ext cx="6803136" cy="365125"/>
          </a:xfrm>
        </p:spPr>
        <p:txBody>
          <a:bodyPr/>
          <a:lstStyle/>
          <a:p>
            <a:endParaRPr lang="es-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550400" y="1551544"/>
            <a:ext cx="2438400" cy="365125"/>
          </a:xfrm>
        </p:spPr>
        <p:txBody>
          <a:bodyPr/>
          <a:lstStyle/>
          <a:p>
            <a:fld id="{79F828A3-95FC-4047-9A19-C5B316194D21}" type="datetimeFigureOut">
              <a:rPr lang="es-AR" smtClean="0"/>
              <a:t>15/9/2020</a:t>
            </a:fld>
            <a:endParaRPr lang="es-AR"/>
          </a:p>
        </p:txBody>
      </p:sp>
      <p:sp>
        <p:nvSpPr>
          <p:cNvPr id="5" name="Title 4"/>
          <p:cNvSpPr>
            <a:spLocks noGrp="1"/>
          </p:cNvSpPr>
          <p:nvPr>
            <p:ph type="title"/>
          </p:nvPr>
        </p:nvSpPr>
        <p:spPr/>
        <p:txBody>
          <a:bodyPr/>
          <a:lstStyle/>
          <a:p>
            <a:r>
              <a:rPr lang="es-ES" smtClean="0"/>
              <a:t>Haga clic para modificar el estilo de título del patrón</a:t>
            </a:r>
            <a:endParaRPr lang="en-US" dirty="0"/>
          </a:p>
        </p:txBody>
      </p:sp>
      <p:sp>
        <p:nvSpPr>
          <p:cNvPr id="4" name="Slide Number Placeholder 3"/>
          <p:cNvSpPr>
            <a:spLocks noGrp="1"/>
          </p:cNvSpPr>
          <p:nvPr>
            <p:ph type="sldNum" sz="quarter" idx="11"/>
          </p:nvPr>
        </p:nvSpPr>
        <p:spPr/>
        <p:txBody>
          <a:bodyPr/>
          <a:lstStyle/>
          <a:p>
            <a:fld id="{B0126503-DEFB-468A-A21A-F0C5C0571A8C}" type="slidenum">
              <a:rPr lang="es-AR" smtClean="0"/>
              <a:t>‹Nº›</a:t>
            </a:fld>
            <a:endParaRPr lang="es-AR"/>
          </a:p>
        </p:txBody>
      </p:sp>
      <p:sp>
        <p:nvSpPr>
          <p:cNvPr id="6" name="Footer Placeholder 5"/>
          <p:cNvSpPr>
            <a:spLocks noGrp="1"/>
          </p:cNvSpPr>
          <p:nvPr>
            <p:ph type="ftr" sz="quarter" idx="12"/>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828A3-95FC-4047-9A19-C5B316194D21}" type="datetimeFigureOut">
              <a:rPr lang="es-AR" smtClean="0"/>
              <a:t>15/9/2020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0126503-DEFB-468A-A21A-F0C5C0571A8C}" type="slidenum">
              <a:rPr lang="es-AR" smtClean="0"/>
              <a:t>‹Nº›</a:t>
            </a:fld>
            <a:endParaRPr lang="es-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5934" y="1920877"/>
            <a:ext cx="4872567"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58369" y="606425"/>
            <a:ext cx="4838700" cy="1041400"/>
          </a:xfrm>
        </p:spPr>
        <p:txBody>
          <a:bodyPr anchor="t">
            <a:normAutofit/>
          </a:bodyPr>
          <a:lstStyle>
            <a:lvl1pPr algn="l">
              <a:defRPr sz="18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60401" y="1920876"/>
            <a:ext cx="4838700"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9F828A3-95FC-4047-9A19-C5B316194D21}" type="datetimeFigureOut">
              <a:rPr lang="es-AR" smtClean="0"/>
              <a:t>15/9/2020</a:t>
            </a:fld>
            <a:endParaRPr lang="es-AR"/>
          </a:p>
        </p:txBody>
      </p:sp>
      <p:sp>
        <p:nvSpPr>
          <p:cNvPr id="9" name="Slide Number Placeholder 8"/>
          <p:cNvSpPr>
            <a:spLocks noGrp="1"/>
          </p:cNvSpPr>
          <p:nvPr>
            <p:ph type="sldNum" sz="quarter" idx="11"/>
          </p:nvPr>
        </p:nvSpPr>
        <p:spPr/>
        <p:txBody>
          <a:bodyPr/>
          <a:lstStyle/>
          <a:p>
            <a:fld id="{B0126503-DEFB-468A-A21A-F0C5C0571A8C}" type="slidenum">
              <a:rPr lang="es-AR" smtClean="0"/>
              <a:t>‹Nº›</a:t>
            </a:fld>
            <a:endParaRPr lang="es-AR"/>
          </a:p>
        </p:txBody>
      </p:sp>
      <p:sp>
        <p:nvSpPr>
          <p:cNvPr id="10" name="Footer Placeholder 9"/>
          <p:cNvSpPr>
            <a:spLocks noGrp="1"/>
          </p:cNvSpPr>
          <p:nvPr>
            <p:ph type="ftr" sz="quarter" idx="12"/>
          </p:nvPr>
        </p:nvSpPr>
        <p:spPr>
          <a:xfrm>
            <a:off x="658368" y="6356351"/>
            <a:ext cx="6803136" cy="365125"/>
          </a:xfrm>
        </p:spPr>
        <p:txBody>
          <a:bodyPr/>
          <a:lstStyle/>
          <a:p>
            <a:endParaRPr lang="es-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58368" y="600075"/>
            <a:ext cx="2766483" cy="1981201"/>
          </a:xfrm>
          <a:ln>
            <a:noFill/>
          </a:ln>
        </p:spPr>
        <p:txBody>
          <a:bodyPr anchor="t">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3951817" y="1651000"/>
            <a:ext cx="7503583"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951816" y="614364"/>
            <a:ext cx="4988984"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9F828A3-95FC-4047-9A19-C5B316194D21}" type="datetimeFigureOut">
              <a:rPr lang="es-AR" smtClean="0"/>
              <a:t>15/9/2020</a:t>
            </a:fld>
            <a:endParaRPr lang="es-AR"/>
          </a:p>
        </p:txBody>
      </p:sp>
      <p:sp>
        <p:nvSpPr>
          <p:cNvPr id="9" name="Slide Number Placeholder 8"/>
          <p:cNvSpPr>
            <a:spLocks noGrp="1"/>
          </p:cNvSpPr>
          <p:nvPr>
            <p:ph type="sldNum" sz="quarter" idx="11"/>
          </p:nvPr>
        </p:nvSpPr>
        <p:spPr/>
        <p:txBody>
          <a:bodyPr/>
          <a:lstStyle/>
          <a:p>
            <a:fld id="{B0126503-DEFB-468A-A21A-F0C5C0571A8C}" type="slidenum">
              <a:rPr lang="es-AR" smtClean="0"/>
              <a:t>‹Nº›</a:t>
            </a:fld>
            <a:endParaRPr lang="es-AR"/>
          </a:p>
        </p:txBody>
      </p:sp>
      <p:sp>
        <p:nvSpPr>
          <p:cNvPr id="10" name="Footer Placeholder 9"/>
          <p:cNvSpPr>
            <a:spLocks noGrp="1"/>
          </p:cNvSpPr>
          <p:nvPr>
            <p:ph type="ftr" sz="quarter" idx="12"/>
          </p:nvPr>
        </p:nvSpPr>
        <p:spPr>
          <a:xfrm>
            <a:off x="658368" y="6356351"/>
            <a:ext cx="6803136" cy="365125"/>
          </a:xfrm>
        </p:spPr>
        <p:txBody>
          <a:bodyPr/>
          <a:lstStyle/>
          <a:p>
            <a:endParaRPr lang="es-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100000"/>
                <a:lumMod val="100000"/>
              </a:schemeClr>
            </a:gs>
            <a:gs pos="100000">
              <a:schemeClr val="bg2">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6464" y="1554480"/>
            <a:ext cx="2764464" cy="1979466"/>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05867" y="1547036"/>
            <a:ext cx="5629744" cy="388620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550400" y="189469"/>
            <a:ext cx="24384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9F828A3-95FC-4047-9A19-C5B316194D21}" type="datetimeFigureOut">
              <a:rPr lang="es-AR" smtClean="0"/>
              <a:t>15/9/2020</a:t>
            </a:fld>
            <a:endParaRPr lang="es-AR"/>
          </a:p>
        </p:txBody>
      </p:sp>
      <p:sp>
        <p:nvSpPr>
          <p:cNvPr id="5" name="Footer Placeholder 4"/>
          <p:cNvSpPr>
            <a:spLocks noGrp="1"/>
          </p:cNvSpPr>
          <p:nvPr>
            <p:ph type="ftr" sz="quarter" idx="3"/>
          </p:nvPr>
        </p:nvSpPr>
        <p:spPr>
          <a:xfrm>
            <a:off x="1426464" y="6356351"/>
            <a:ext cx="6803136" cy="365125"/>
          </a:xfrm>
          <a:prstGeom prst="rect">
            <a:avLst/>
          </a:prstGeom>
        </p:spPr>
        <p:txBody>
          <a:bodyPr vert="horz" lIns="91440" tIns="45720" rIns="91440" bIns="45720" rtlCol="0" anchor="t"/>
          <a:lstStyle>
            <a:lvl1pPr algn="l">
              <a:defRPr sz="1200">
                <a:solidFill>
                  <a:schemeClr val="tx1"/>
                </a:solidFill>
              </a:defRPr>
            </a:lvl1pPr>
          </a:lstStyle>
          <a:p>
            <a:endParaRPr lang="es-AR"/>
          </a:p>
        </p:txBody>
      </p:sp>
      <p:sp>
        <p:nvSpPr>
          <p:cNvPr id="6" name="Slide Number Placeholder 5"/>
          <p:cNvSpPr>
            <a:spLocks noGrp="1"/>
          </p:cNvSpPr>
          <p:nvPr>
            <p:ph type="sldNum" sz="quarter" idx="4"/>
          </p:nvPr>
        </p:nvSpPr>
        <p:spPr>
          <a:xfrm>
            <a:off x="9546336" y="6356351"/>
            <a:ext cx="1516912"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0126503-DEFB-468A-A21A-F0C5C0571A8C}"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817581" y="3340635"/>
            <a:ext cx="7175351" cy="1793167"/>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marR="0" lvl="0" indent="0" algn="l" defTabSz="914400" rtl="0" eaLnBrk="1" fontAlgn="auto" latinLnBrk="0" hangingPunct="1">
              <a:lnSpc>
                <a:spcPct val="100000"/>
              </a:lnSpc>
              <a:spcBef>
                <a:spcPct val="0"/>
              </a:spcBef>
              <a:spcAft>
                <a:spcPts val="0"/>
              </a:spcAft>
              <a:buClr>
                <a:srgbClr val="F14124">
                  <a:lumMod val="75000"/>
                </a:srgbClr>
              </a:buClr>
              <a:buSzPct val="128000"/>
              <a:buFont typeface="Georgia" pitchFamily="18" charset="0"/>
              <a:buNone/>
              <a:tabLst/>
              <a:defRPr/>
            </a:pPr>
            <a:r>
              <a:rPr kumimoji="0" lang="es-ES" sz="5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ESTADÍSTICA </a:t>
            </a:r>
            <a:br>
              <a:rPr kumimoji="0" lang="es-ES" sz="5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br>
            <a:r>
              <a:rPr kumimoji="0" lang="es-ES" sz="5400" b="1" i="0" u="none" strike="noStrike" kern="1200" cap="none" spc="0" normalizeH="0" baseline="0" noProof="0" dirty="0" smtClean="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CÁTEDRA I</a:t>
            </a:r>
            <a:endParaRPr kumimoji="0" lang="es-ES" sz="5400" b="1" i="0" u="none" strike="noStrike" kern="1200" cap="none" spc="0" normalizeH="0" baseline="0" noProof="0" dirty="0">
              <a:ln>
                <a:noFill/>
              </a:ln>
              <a:gradFill>
                <a:gsLst>
                  <a:gs pos="0">
                    <a:sysClr val="windowText" lastClr="000000"/>
                  </a:gs>
                  <a:gs pos="40000">
                    <a:sysClr val="windowText" lastClr="000000">
                      <a:lumMod val="75000"/>
                      <a:lumOff val="25000"/>
                    </a:sys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
        <p:nvSpPr>
          <p:cNvPr id="7" name="2 Subtítulo"/>
          <p:cNvSpPr txBox="1">
            <a:spLocks/>
          </p:cNvSpPr>
          <p:nvPr/>
        </p:nvSpPr>
        <p:spPr>
          <a:xfrm>
            <a:off x="7992932" y="5133802"/>
            <a:ext cx="2343260" cy="88211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r>
              <a:rPr kumimoji="0" lang="es-ES" sz="2200" b="1" i="0" u="none" strike="noStrike" kern="1200" cap="none" spc="0" normalizeH="0" baseline="0" noProof="0" dirty="0" smtClean="0">
                <a:ln>
                  <a:noFill/>
                </a:ln>
                <a:solidFill>
                  <a:srgbClr val="212745"/>
                </a:solidFill>
                <a:effectLst/>
                <a:uLnTx/>
                <a:uFillTx/>
                <a:latin typeface="Trebuchet MS"/>
                <a:ea typeface="+mn-ea"/>
                <a:cs typeface="+mn-cs"/>
              </a:rPr>
              <a:t>UNIDAD 2</a:t>
            </a:r>
          </a:p>
          <a:p>
            <a:pPr marL="0" marR="0" lvl="0" indent="0" algn="r" defTabSz="914400" rtl="0" eaLnBrk="1" fontAlgn="auto" latinLnBrk="0" hangingPunct="1">
              <a:lnSpc>
                <a:spcPct val="100000"/>
              </a:lnSpc>
              <a:spcBef>
                <a:spcPct val="20000"/>
              </a:spcBef>
              <a:spcAft>
                <a:spcPts val="300"/>
              </a:spcAft>
              <a:buClr>
                <a:srgbClr val="F14124">
                  <a:lumMod val="75000"/>
                </a:srgbClr>
              </a:buClr>
              <a:buSzPct val="130000"/>
              <a:buFont typeface="Georgia" pitchFamily="18" charset="0"/>
              <a:buNone/>
              <a:tabLst/>
              <a:defRPr/>
            </a:pPr>
            <a:r>
              <a:rPr lang="es-ES" b="1" dirty="0" smtClean="0">
                <a:solidFill>
                  <a:srgbClr val="212745"/>
                </a:solidFill>
                <a:latin typeface="Trebuchet MS"/>
              </a:rPr>
              <a:t>Segunda Parte</a:t>
            </a:r>
            <a:endParaRPr kumimoji="0" lang="es-ES" sz="2200" b="1" i="0" u="none" strike="noStrike" kern="1200" cap="none" spc="0" normalizeH="0" baseline="0" noProof="0" dirty="0" smtClean="0">
              <a:ln>
                <a:noFill/>
              </a:ln>
              <a:solidFill>
                <a:srgbClr val="212745"/>
              </a:solidFill>
              <a:effectLst/>
              <a:uLnTx/>
              <a:uFillTx/>
              <a:latin typeface="Trebuchet MS"/>
              <a:ea typeface="+mn-ea"/>
              <a:cs typeface="+mn-cs"/>
            </a:endParaRPr>
          </a:p>
        </p:txBody>
      </p:sp>
    </p:spTree>
    <p:extLst>
      <p:ext uri="{BB962C8B-B14F-4D97-AF65-F5344CB8AC3E}">
        <p14:creationId xmlns:p14="http://schemas.microsoft.com/office/powerpoint/2010/main" val="1558242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Marcador de contenido 2">
                <a:extLst>
                  <a:ext uri="{FF2B5EF4-FFF2-40B4-BE49-F238E27FC236}">
                    <a16:creationId xmlns:a16="http://schemas.microsoft.com/office/drawing/2014/main" id="{CD49EFE0-3F93-4723-8029-CA73055B7B3F}"/>
                  </a:ext>
                </a:extLst>
              </p:cNvPr>
              <p:cNvSpPr txBox="1">
                <a:spLocks/>
              </p:cNvSpPr>
              <p:nvPr/>
            </p:nvSpPr>
            <p:spPr>
              <a:xfrm>
                <a:off x="497710" y="258329"/>
                <a:ext cx="11273741" cy="48692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400" b="0" i="0" u="none" strike="noStrike" kern="1200" cap="none" spc="0" normalizeH="0" baseline="0" noProof="0" dirty="0" smtClean="0">
                    <a:ln>
                      <a:noFill/>
                    </a:ln>
                    <a:solidFill>
                      <a:sysClr val="windowText" lastClr="000000"/>
                    </a:solidFill>
                    <a:effectLst/>
                    <a:uLnTx/>
                    <a:uFillTx/>
                    <a:latin typeface="Trebuchet MS (cuerpo)"/>
                  </a:rPr>
                  <a:t>Se </a:t>
                </a:r>
                <a:r>
                  <a:rPr kumimoji="0" lang="es-ES" sz="2400" b="0" i="0" u="none" strike="noStrike" kern="1200" cap="none" spc="0" normalizeH="0" baseline="0" noProof="0" dirty="0">
                    <a:ln>
                      <a:noFill/>
                    </a:ln>
                    <a:solidFill>
                      <a:sysClr val="windowText" lastClr="000000"/>
                    </a:solidFill>
                    <a:effectLst/>
                    <a:uLnTx/>
                    <a:uFillTx/>
                    <a:latin typeface="Trebuchet MS (cuerpo)"/>
                  </a:rPr>
                  <a:t>define como          </a:t>
                </a:r>
                <a14:m>
                  <m:oMath xmlns:m="http://schemas.openxmlformats.org/officeDocument/2006/math">
                    <m:sSub>
                      <m:sSub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smtClean="0">
                            <a:ln>
                              <a:noFill/>
                            </a:ln>
                            <a:solidFill>
                              <a:sysClr val="windowText" lastClr="000000"/>
                            </a:solidFill>
                            <a:effectLst/>
                            <a:uLnTx/>
                            <a:uFillTx/>
                            <a:latin typeface="Cambria Math"/>
                          </a:rPr>
                          <m:t>   </m:t>
                        </m:r>
                        <m:r>
                          <a:rPr kumimoji="0" lang="es-ES" sz="2400" b="0" i="1" u="none" strike="noStrike" kern="1200" cap="none" spc="0" normalizeH="0" baseline="0" noProof="0" smtClean="0">
                            <a:ln>
                              <a:noFill/>
                            </a:ln>
                            <a:solidFill>
                              <a:sysClr val="windowText" lastClr="000000"/>
                            </a:solidFill>
                            <a:effectLst/>
                            <a:uLnTx/>
                            <a:uFillTx/>
                            <a:latin typeface="Cambria Math"/>
                          </a:rPr>
                          <m:t>𝐶𝑉</m:t>
                        </m:r>
                      </m:e>
                      <m:sub>
                        <m:r>
                          <a:rPr kumimoji="0" lang="es-ES" sz="2400" b="0" i="1" u="none" strike="noStrike" kern="1200" cap="none" spc="0" normalizeH="0" baseline="0" noProof="0" smtClean="0">
                            <a:ln>
                              <a:noFill/>
                            </a:ln>
                            <a:solidFill>
                              <a:sysClr val="windowText" lastClr="000000"/>
                            </a:solidFill>
                            <a:effectLst/>
                            <a:uLnTx/>
                            <a:uFillTx/>
                            <a:latin typeface="Cambria Math"/>
                          </a:rPr>
                          <m:t>𝑋</m:t>
                        </m:r>
                      </m:sub>
                    </m:sSub>
                    <m:r>
                      <a:rPr kumimoji="0" lang="es-ES" sz="2600" b="0" i="1" u="none" strike="noStrike" kern="1200" cap="none" spc="0" normalizeH="0" baseline="0" noProof="0" smtClean="0">
                        <a:ln>
                          <a:noFill/>
                        </a:ln>
                        <a:solidFill>
                          <a:sysClr val="windowText" lastClr="000000"/>
                        </a:solidFill>
                        <a:effectLst/>
                        <a:uLnTx/>
                        <a:uFillTx/>
                        <a:latin typeface="Cambria Math"/>
                      </a:rPr>
                      <m:t>= </m:t>
                    </m:r>
                    <m:f>
                      <m:fPr>
                        <m:ctrlPr>
                          <a:rPr kumimoji="0" lang="es-ES" sz="26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fPr>
                      <m:num>
                        <m:sSub>
                          <m:sSubPr>
                            <m:ctrlPr>
                              <a:rPr kumimoji="0" lang="es-AR" sz="26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s-ES" sz="2600" b="0" i="1" u="none" strike="noStrike" kern="1200" cap="none" spc="0" normalizeH="0" baseline="0" noProof="0" smtClean="0">
                                <a:ln>
                                  <a:noFill/>
                                </a:ln>
                                <a:solidFill>
                                  <a:sysClr val="windowText" lastClr="000000"/>
                                </a:solidFill>
                                <a:effectLst/>
                                <a:uLnTx/>
                                <a:uFillTx/>
                                <a:latin typeface="Cambria Math"/>
                              </a:rPr>
                              <m:t>𝑠</m:t>
                            </m:r>
                          </m:e>
                          <m:sub>
                            <m:r>
                              <a:rPr kumimoji="0" lang="es-ES" sz="2600" b="0" i="1" u="none" strike="noStrike" kern="1200" cap="none" spc="0" normalizeH="0" baseline="0" noProof="0">
                                <a:ln>
                                  <a:noFill/>
                                </a:ln>
                                <a:solidFill>
                                  <a:sysClr val="windowText" lastClr="000000"/>
                                </a:solidFill>
                                <a:effectLst/>
                                <a:uLnTx/>
                                <a:uFillTx/>
                                <a:latin typeface="Cambria Math"/>
                              </a:rPr>
                              <m:t>𝑋</m:t>
                            </m:r>
                          </m:sub>
                        </m:sSub>
                      </m:num>
                      <m:den>
                        <m:r>
                          <a:rPr kumimoji="0" lang="es-ES" sz="2600" b="0" i="1" u="none" strike="noStrike" kern="1200" cap="none" spc="0" normalizeH="0" baseline="0" noProof="0" smtClean="0">
                            <a:ln>
                              <a:noFill/>
                            </a:ln>
                            <a:solidFill>
                              <a:sysClr val="windowText" lastClr="000000"/>
                            </a:solidFill>
                            <a:effectLst/>
                            <a:uLnTx/>
                            <a:uFillTx/>
                            <a:latin typeface="Cambria Math" panose="02040503050406030204" pitchFamily="18" charset="0"/>
                            <a:sym typeface="Symbol" panose="05050102010706020507" pitchFamily="18" charset="2"/>
                          </a:rPr>
                          <m:t></m:t>
                        </m:r>
                        <m:acc>
                          <m:accPr>
                            <m:chr m:val="̅"/>
                            <m:ctrlPr>
                              <a:rPr kumimoji="0" lang="es-AR" sz="2600"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sz="2600" b="0" i="1" u="none" strike="noStrike" kern="1200" cap="none" spc="0" normalizeH="0" baseline="0" noProof="0" smtClean="0">
                                <a:ln>
                                  <a:noFill/>
                                </a:ln>
                                <a:solidFill>
                                  <a:sysClr val="windowText" lastClr="000000"/>
                                </a:solidFill>
                                <a:effectLst/>
                                <a:uLnTx/>
                                <a:uFillTx/>
                                <a:latin typeface="Cambria Math"/>
                              </a:rPr>
                              <m:t>𝑥</m:t>
                            </m:r>
                          </m:e>
                        </m:acc>
                        <m:r>
                          <a:rPr kumimoji="0" lang="es-ES" sz="2600" b="0" i="1" u="none" strike="noStrike" kern="1200" cap="none" spc="0" normalizeH="0" baseline="0" noProof="0" smtClean="0">
                            <a:ln>
                              <a:noFill/>
                            </a:ln>
                            <a:solidFill>
                              <a:sysClr val="windowText" lastClr="000000"/>
                            </a:solidFill>
                            <a:effectLst/>
                            <a:uLnTx/>
                            <a:uFillTx/>
                            <a:latin typeface="Cambria Math" panose="02040503050406030204" pitchFamily="18" charset="0"/>
                            <a:sym typeface="Symbol" panose="05050102010706020507" pitchFamily="18" charset="2"/>
                          </a:rPr>
                          <m:t></m:t>
                        </m:r>
                      </m:den>
                    </m:f>
                    <m:r>
                      <a:rPr kumimoji="0" lang="es-ES" sz="2600" b="0" i="1" u="none" strike="noStrike" kern="1200" cap="none" spc="0" normalizeH="0" baseline="0" noProof="0" smtClean="0">
                        <a:ln>
                          <a:noFill/>
                        </a:ln>
                        <a:solidFill>
                          <a:sysClr val="windowText" lastClr="000000"/>
                        </a:solidFill>
                        <a:effectLst/>
                        <a:uLnTx/>
                        <a:uFillTx/>
                        <a:latin typeface="Cambria Math"/>
                      </a:rPr>
                      <m:t> 100</m:t>
                    </m:r>
                  </m:oMath>
                </a14:m>
                <a:endParaRPr kumimoji="0" lang="es-AR" sz="26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a:ln>
                      <a:noFill/>
                    </a:ln>
                    <a:solidFill>
                      <a:sysClr val="windowText" lastClr="000000"/>
                    </a:solidFill>
                    <a:effectLst/>
                    <a:uLnTx/>
                    <a:uFillTx/>
                    <a:latin typeface="Trebuchet MS (cuerpo)"/>
                  </a:rPr>
                  <a:t>Por </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tanto, </a:t>
                </a:r>
                <a:r>
                  <a:rPr kumimoji="0" lang="es-AR" sz="2400" b="0" i="0" u="none" strike="noStrike" kern="1200" cap="none" spc="0" normalizeH="0" baseline="0" noProof="0" dirty="0">
                    <a:ln>
                      <a:noFill/>
                    </a:ln>
                    <a:solidFill>
                      <a:sysClr val="windowText" lastClr="000000"/>
                    </a:solidFill>
                    <a:effectLst/>
                    <a:uLnTx/>
                    <a:uFillTx/>
                    <a:latin typeface="Trebuchet MS (cuerpo)"/>
                  </a:rPr>
                  <a:t>expresa la desviación estándar relativa a la media en porcentaje.</a:t>
                </a:r>
              </a:p>
              <a:p>
                <a:pPr marL="228600" marR="0" lvl="0" indent="-228600" algn="just" defTabSz="914400" rtl="0" eaLnBrk="1" fontAlgn="auto" latinLnBrk="0" hangingPunct="1">
                  <a:lnSpc>
                    <a:spcPct val="120000"/>
                  </a:lnSpc>
                  <a:spcBef>
                    <a:spcPts val="1000"/>
                  </a:spcBef>
                  <a:spcAft>
                    <a:spcPts val="0"/>
                  </a:spcAft>
                  <a:buClr>
                    <a:sysClr val="windowText" lastClr="000000"/>
                  </a:buClr>
                  <a:buSzTx/>
                  <a:buFont typeface="Wingdings" panose="05000000000000000000" pitchFamily="2" charset="2"/>
                  <a:buChar char="§"/>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Este </a:t>
                </a:r>
                <a:r>
                  <a:rPr kumimoji="0" lang="es-AR" sz="2400" b="0" i="0" u="none" strike="noStrike" kern="1200" cap="none" spc="0" normalizeH="0" baseline="0" noProof="0" dirty="0">
                    <a:ln>
                      <a:noFill/>
                    </a:ln>
                    <a:solidFill>
                      <a:sysClr val="windowText" lastClr="000000"/>
                    </a:solidFill>
                    <a:effectLst/>
                    <a:uLnTx/>
                    <a:uFillTx/>
                    <a:latin typeface="Trebuchet MS (cuerpo)"/>
                  </a:rPr>
                  <a:t>coeficiente permite comparar la variabilidad de grupos cuando las </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variables</a:t>
                </a:r>
                <a:r>
                  <a:rPr kumimoji="0" lang="es-AR" sz="2400" b="0" i="0" u="none" strike="noStrike" kern="1200" cap="none" spc="0" normalizeH="0" noProof="0" dirty="0" smtClean="0">
                    <a:ln>
                      <a:noFill/>
                    </a:ln>
                    <a:solidFill>
                      <a:sysClr val="windowText" lastClr="000000"/>
                    </a:solidFill>
                    <a:effectLst/>
                    <a:uLnTx/>
                    <a:uFillTx/>
                    <a:latin typeface="Trebuchet MS (cuerpo)"/>
                  </a:rPr>
                  <a:t> están en un nivel proporcional.</a:t>
                </a:r>
                <a:endParaRPr kumimoji="0" lang="es-AR" sz="2400" b="0" i="0" u="none" strike="noStrike" kern="1200" cap="none" spc="0" normalizeH="0" baseline="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ts val="1000"/>
                  </a:spcBef>
                  <a:spcAft>
                    <a:spcPts val="0"/>
                  </a:spcAft>
                  <a:buClr>
                    <a:sysClr val="windowText" lastClr="000000"/>
                  </a:buClr>
                  <a:buSzTx/>
                  <a:buFont typeface="Wingdings" panose="05000000000000000000" pitchFamily="2" charset="2"/>
                  <a:buChar char="§"/>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Puede </a:t>
                </a:r>
                <a:r>
                  <a:rPr kumimoji="0" lang="es-AR" sz="2400" b="0" i="0" u="none" strike="noStrike" kern="1200" cap="none" spc="0" normalizeH="0" baseline="0" noProof="0" dirty="0">
                    <a:ln>
                      <a:noFill/>
                    </a:ln>
                    <a:solidFill>
                      <a:sysClr val="windowText" lastClr="000000"/>
                    </a:solidFill>
                    <a:effectLst/>
                    <a:uLnTx/>
                    <a:uFillTx/>
                    <a:latin typeface="Trebuchet MS (cuerpo)"/>
                  </a:rPr>
                  <a:t>considerarse como un índice de representatividad de la media. Cuanto mayor es el coeficiente de variación menos representativa es la media</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a:t>
                </a:r>
              </a:p>
              <a:p>
                <a:pPr marL="228600" marR="0" lvl="0" indent="-228600" algn="just" defTabSz="914400" rtl="0" eaLnBrk="1" fontAlgn="auto" latinLnBrk="0" hangingPunct="1">
                  <a:lnSpc>
                    <a:spcPct val="120000"/>
                  </a:lnSpc>
                  <a:spcBef>
                    <a:spcPts val="1000"/>
                  </a:spcBef>
                  <a:spcAft>
                    <a:spcPts val="0"/>
                  </a:spcAft>
                  <a:buClr>
                    <a:sysClr val="windowText" lastClr="000000"/>
                  </a:buClr>
                  <a:buSzTx/>
                  <a:buFont typeface="Wingdings" panose="05000000000000000000" pitchFamily="2" charset="2"/>
                  <a:buChar char="§"/>
                  <a:tabLst/>
                  <a:defRPr/>
                </a:pPr>
                <a:r>
                  <a:rPr lang="es-AR" sz="2400" cap="none" dirty="0" smtClean="0">
                    <a:solidFill>
                      <a:sysClr val="windowText" lastClr="000000"/>
                    </a:solidFill>
                    <a:latin typeface="Trebuchet MS (cuerpo)"/>
                  </a:rPr>
                  <a:t>Este coeficiente no tiene significación en un nivel </a:t>
                </a:r>
                <a:r>
                  <a:rPr lang="es-AR" sz="2400" cap="none" dirty="0" err="1" smtClean="0">
                    <a:solidFill>
                      <a:sysClr val="windowText" lastClr="000000"/>
                    </a:solidFill>
                    <a:latin typeface="Trebuchet MS (cuerpo)"/>
                  </a:rPr>
                  <a:t>intervalar</a:t>
                </a:r>
                <a:r>
                  <a:rPr lang="es-AR" sz="2400" cap="none" dirty="0" smtClean="0">
                    <a:solidFill>
                      <a:sysClr val="windowText" lastClr="000000"/>
                    </a:solidFill>
                    <a:latin typeface="Trebuchet MS (cuerpo)"/>
                  </a:rPr>
                  <a:t> porque si el cero no es absoluto, se puede hacer una transformación sumándole a todos los valores de </a:t>
                </a:r>
                <a:r>
                  <a:rPr lang="es-AR" sz="2400" i="1" cap="none" dirty="0" smtClean="0">
                    <a:solidFill>
                      <a:sysClr val="windowText" lastClr="000000"/>
                    </a:solidFill>
                    <a:latin typeface="Times New Roman" panose="02020603050405020304" pitchFamily="18" charset="0"/>
                    <a:cs typeface="Times New Roman" panose="02020603050405020304" pitchFamily="18" charset="0"/>
                  </a:rPr>
                  <a:t>X</a:t>
                </a:r>
                <a:r>
                  <a:rPr lang="es-AR" sz="2400" cap="none" dirty="0" smtClean="0">
                    <a:solidFill>
                      <a:sysClr val="windowText" lastClr="000000"/>
                    </a:solidFill>
                    <a:latin typeface="Trebuchet MS (cuerpo)"/>
                  </a:rPr>
                  <a:t> una constante. Entonces la media quedaría incrementada en esa constante pero la desviación estándar seguiría siendo la misma, con lo que el CV se alteraría y, por tanto, no tendría sentido interpretarlo ya que variaría con las distintas escalas.</a:t>
                </a:r>
                <a:endParaRPr kumimoji="0" lang="es-AR" sz="2400" b="0" i="0" u="none" strike="noStrike" kern="1200" cap="none" spc="0" normalizeH="0" baseline="0" noProof="0" dirty="0">
                  <a:ln>
                    <a:noFill/>
                  </a:ln>
                  <a:solidFill>
                    <a:sysClr val="windowText" lastClr="000000"/>
                  </a:solidFill>
                  <a:effectLst/>
                  <a:uLnTx/>
                  <a:uFillTx/>
                  <a:latin typeface="Trebuchet MS (cuerpo)"/>
                </a:endParaRPr>
              </a:p>
            </p:txBody>
          </p:sp>
        </mc:Choice>
        <mc:Fallback xmlns="">
          <p:sp>
            <p:nvSpPr>
              <p:cNvPr id="7" name="Marcador de contenido 2">
                <a:extLst>
                  <a:ext uri="{FF2B5EF4-FFF2-40B4-BE49-F238E27FC236}">
                    <a16:creationId xmlns:a16="http://schemas.microsoft.com/office/drawing/2014/main" id="{CD49EFE0-3F93-4723-8029-CA73055B7B3F}"/>
                  </a:ext>
                </a:extLst>
              </p:cNvPr>
              <p:cNvSpPr txBox="1">
                <a:spLocks noRot="1" noChangeAspect="1" noMove="1" noResize="1" noEditPoints="1" noAdjustHandles="1" noChangeArrowheads="1" noChangeShapeType="1" noTextEdit="1"/>
              </p:cNvSpPr>
              <p:nvPr/>
            </p:nvSpPr>
            <p:spPr>
              <a:xfrm>
                <a:off x="497710" y="258329"/>
                <a:ext cx="11273741" cy="4869255"/>
              </a:xfrm>
              <a:prstGeom prst="rect">
                <a:avLst/>
              </a:prstGeom>
              <a:blipFill>
                <a:blip r:embed="rId2"/>
                <a:stretch>
                  <a:fillRect l="-703" r="-703"/>
                </a:stretch>
              </a:blipFill>
            </p:spPr>
            <p:txBody>
              <a:bodyPr/>
              <a:lstStyle/>
              <a:p>
                <a:r>
                  <a:rPr lang="es-ES">
                    <a:noFill/>
                  </a:rPr>
                  <a:t> </a:t>
                </a:r>
              </a:p>
            </p:txBody>
          </p:sp>
        </mc:Fallback>
      </mc:AlternateContent>
      <p:sp>
        <p:nvSpPr>
          <p:cNvPr id="8" name="7 Rectángulo"/>
          <p:cNvSpPr/>
          <p:nvPr/>
        </p:nvSpPr>
        <p:spPr>
          <a:xfrm>
            <a:off x="4213185" y="5222573"/>
            <a:ext cx="7788522" cy="150810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 de Variabilidad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El Coeficiente</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de Variación </a:t>
            </a:r>
          </a:p>
        </p:txBody>
      </p:sp>
    </p:spTree>
    <p:extLst>
      <p:ext uri="{BB962C8B-B14F-4D97-AF65-F5344CB8AC3E}">
        <p14:creationId xmlns:p14="http://schemas.microsoft.com/office/powerpoint/2010/main" val="3365821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D38AFAE-11B8-453F-AF37-981E5AE1CA59}"/>
                  </a:ext>
                </a:extLst>
              </p:cNvPr>
              <p:cNvSpPr>
                <a:spLocks noGrp="1"/>
              </p:cNvSpPr>
              <p:nvPr>
                <p:ph sz="quarter" idx="13"/>
              </p:nvPr>
            </p:nvSpPr>
            <p:spPr>
              <a:xfrm>
                <a:off x="868053" y="387511"/>
                <a:ext cx="10671905" cy="5897542"/>
              </a:xfrm>
            </p:spPr>
            <p:txBody>
              <a:bodyPr>
                <a:normAutofit lnSpcReduction="10000"/>
              </a:bodyPr>
              <a:lstStyle/>
              <a:p>
                <a:pPr marL="0" indent="0" algn="just">
                  <a:lnSpc>
                    <a:spcPct val="100000"/>
                  </a:lnSpc>
                  <a:spcBef>
                    <a:spcPts val="0"/>
                  </a:spcBef>
                  <a:buNone/>
                </a:pPr>
                <a:r>
                  <a:rPr lang="es-ES" sz="2200" i="0" dirty="0" smtClean="0">
                    <a:solidFill>
                      <a:schemeClr val="bg1"/>
                    </a:solidFill>
                    <a:latin typeface="Trebuchet MS (cuerpo)"/>
                  </a:rPr>
                  <a:t>Por ejemplo:</a:t>
                </a:r>
              </a:p>
              <a:p>
                <a:pPr marL="0" indent="0" algn="just">
                  <a:lnSpc>
                    <a:spcPct val="100000"/>
                  </a:lnSpc>
                  <a:spcBef>
                    <a:spcPts val="0"/>
                  </a:spcBef>
                  <a:buNone/>
                </a:pPr>
                <a:r>
                  <a:rPr lang="es-ES" sz="2200" i="0" dirty="0">
                    <a:solidFill>
                      <a:schemeClr val="bg1"/>
                    </a:solidFill>
                    <a:latin typeface="Trebuchet MS (cuerpo)"/>
                  </a:rPr>
                  <a:t>	</a:t>
                </a:r>
                <a:r>
                  <a:rPr lang="es-ES" sz="2200" i="0" dirty="0" smtClean="0">
                    <a:solidFill>
                      <a:schemeClr val="bg1"/>
                    </a:solidFill>
                    <a:latin typeface="Trebuchet MS (cuerpo)"/>
                  </a:rPr>
                  <a:t>Supongamos que se mide la temperatura y se obtienen los datos:</a:t>
                </a:r>
              </a:p>
              <a:p>
                <a:pPr marL="0" indent="0" algn="just">
                  <a:lnSpc>
                    <a:spcPct val="100000"/>
                  </a:lnSpc>
                  <a:spcBef>
                    <a:spcPts val="0"/>
                  </a:spcBef>
                  <a:buNone/>
                </a:pPr>
                <a:r>
                  <a:rPr lang="es-ES" sz="2200" dirty="0" smtClean="0">
                    <a:solidFill>
                      <a:schemeClr val="bg1"/>
                    </a:solidFill>
                    <a:latin typeface="Times New Roman" panose="02020603050405020304" pitchFamily="18" charset="0"/>
                    <a:cs typeface="Times New Roman" panose="02020603050405020304" pitchFamily="18" charset="0"/>
                  </a:rPr>
                  <a:t>x</a:t>
                </a:r>
                <a:r>
                  <a:rPr lang="es-ES" sz="2200" baseline="-25000" dirty="0" smtClean="0">
                    <a:solidFill>
                      <a:schemeClr val="bg1"/>
                    </a:solidFill>
                    <a:latin typeface="Times New Roman" panose="02020603050405020304" pitchFamily="18" charset="0"/>
                    <a:cs typeface="Times New Roman" panose="02020603050405020304" pitchFamily="18" charset="0"/>
                  </a:rPr>
                  <a:t>i</a:t>
                </a:r>
                <a:r>
                  <a:rPr lang="es-ES" sz="2200" i="0" dirty="0" smtClean="0">
                    <a:solidFill>
                      <a:schemeClr val="bg1"/>
                    </a:solidFill>
                    <a:latin typeface="Trebuchet MS (cuerpo)"/>
                  </a:rPr>
                  <a:t> : 15, 20 y 25  entonces </a:t>
                </a:r>
                <a14:m>
                  <m:oMath xmlns:m="http://schemas.openxmlformats.org/officeDocument/2006/math">
                    <m:acc>
                      <m:accPr>
                        <m:chr m:val="̅"/>
                        <m:ctrlPr>
                          <a:rPr lang="es-ES" sz="2200" i="1" smtClean="0">
                            <a:solidFill>
                              <a:schemeClr val="bg1"/>
                            </a:solidFill>
                            <a:latin typeface="Cambria Math" panose="02040503050406030204" pitchFamily="18" charset="0"/>
                          </a:rPr>
                        </m:ctrlPr>
                      </m:accPr>
                      <m:e>
                        <m:r>
                          <a:rPr lang="es-ES" sz="2200" b="0" i="1" smtClean="0">
                            <a:solidFill>
                              <a:schemeClr val="bg1"/>
                            </a:solidFill>
                            <a:latin typeface="Cambria Math"/>
                          </a:rPr>
                          <m:t>𝑥</m:t>
                        </m:r>
                      </m:e>
                    </m:acc>
                  </m:oMath>
                </a14:m>
                <a:r>
                  <a:rPr lang="es-AR" sz="2200" i="0" dirty="0" smtClean="0">
                    <a:solidFill>
                      <a:schemeClr val="bg1"/>
                    </a:solidFill>
                    <a:latin typeface="Trebuchet MS (cuerpo)"/>
                  </a:rPr>
                  <a:t> = 20,  </a:t>
                </a:r>
                <a:r>
                  <a:rPr lang="es-AR" sz="2200" dirty="0" err="1" smtClean="0">
                    <a:solidFill>
                      <a:schemeClr val="bg1"/>
                    </a:solidFill>
                    <a:latin typeface="Times New Roman" panose="02020603050405020304" pitchFamily="18" charset="0"/>
                    <a:cs typeface="Times New Roman" panose="02020603050405020304" pitchFamily="18" charset="0"/>
                  </a:rPr>
                  <a:t>s</a:t>
                </a:r>
                <a:r>
                  <a:rPr lang="es-AR" sz="2200" baseline="-25000" dirty="0" err="1" smtClean="0">
                    <a:solidFill>
                      <a:schemeClr val="bg1"/>
                    </a:solidFill>
                    <a:latin typeface="Times New Roman" panose="02020603050405020304" pitchFamily="18" charset="0"/>
                    <a:cs typeface="Times New Roman" panose="02020603050405020304" pitchFamily="18" charset="0"/>
                  </a:rPr>
                  <a:t>x</a:t>
                </a:r>
                <a:r>
                  <a:rPr lang="es-AR" sz="2200" i="0" dirty="0" smtClean="0">
                    <a:solidFill>
                      <a:schemeClr val="bg1"/>
                    </a:solidFill>
                    <a:latin typeface="Trebuchet MS (cuerpo)"/>
                  </a:rPr>
                  <a:t> = 5; por lo que CV</a:t>
                </a:r>
                <a:r>
                  <a:rPr lang="es-AR" sz="2200" baseline="-25000" dirty="0" smtClean="0">
                    <a:solidFill>
                      <a:schemeClr val="bg1"/>
                    </a:solidFill>
                    <a:latin typeface="Times New Roman" panose="02020603050405020304" pitchFamily="18" charset="0"/>
                    <a:cs typeface="Times New Roman" panose="02020603050405020304" pitchFamily="18" charset="0"/>
                  </a:rPr>
                  <a:t>X</a:t>
                </a:r>
                <a:r>
                  <a:rPr lang="es-AR" sz="2200" i="0" dirty="0" smtClean="0">
                    <a:solidFill>
                      <a:schemeClr val="bg1"/>
                    </a:solidFill>
                    <a:latin typeface="Trebuchet MS (cuerpo)"/>
                  </a:rPr>
                  <a:t> = 25%, es decir, que la desviación estándar represente una cuarta parte, un 25% de la media.</a:t>
                </a:r>
              </a:p>
              <a:p>
                <a:pPr marL="0" indent="0" algn="just">
                  <a:lnSpc>
                    <a:spcPct val="100000"/>
                  </a:lnSpc>
                  <a:spcBef>
                    <a:spcPts val="1200"/>
                  </a:spcBef>
                  <a:buNone/>
                </a:pPr>
                <a:r>
                  <a:rPr lang="es-AR" sz="2200" i="0" dirty="0">
                    <a:solidFill>
                      <a:schemeClr val="bg1"/>
                    </a:solidFill>
                    <a:latin typeface="Trebuchet MS (cuerpo)"/>
                  </a:rPr>
                  <a:t>	</a:t>
                </a:r>
                <a:r>
                  <a:rPr lang="es-AR" sz="2200" i="0" dirty="0" smtClean="0">
                    <a:solidFill>
                      <a:schemeClr val="bg1"/>
                    </a:solidFill>
                    <a:latin typeface="Trebuchet MS (cuerpo)"/>
                  </a:rPr>
                  <a:t>Pero como el cero de esta escala es arbitrario, los mismos tres valores podrían haber sido, por ejemplo, 115, 120 y 125 (equivale a haber ubicado el origen de la escala 100 unidades más abajo). En ese caso la media es 120 pero la desviación estándar es la misma (recordar las propiedades cuando se suma una constante). Por tanto, el CV</a:t>
                </a:r>
                <a:r>
                  <a:rPr lang="es-AR" sz="2200" baseline="-25000" dirty="0" smtClean="0">
                    <a:solidFill>
                      <a:schemeClr val="bg1"/>
                    </a:solidFill>
                    <a:latin typeface="Times New Roman" panose="02020603050405020304" pitchFamily="18" charset="0"/>
                    <a:cs typeface="Times New Roman" panose="02020603050405020304" pitchFamily="18" charset="0"/>
                  </a:rPr>
                  <a:t>X</a:t>
                </a:r>
                <a:r>
                  <a:rPr lang="es-AR" sz="2200" i="0" dirty="0" smtClean="0">
                    <a:solidFill>
                      <a:schemeClr val="bg1"/>
                    </a:solidFill>
                    <a:latin typeface="Trebuchet MS (cuerpo)"/>
                  </a:rPr>
                  <a:t> = (5/120)x100 = 4,17%. Vemos que se altera totalmente la relación entre la desviación estándar y la media al hacer un cambio admisible en la escala </a:t>
                </a:r>
                <a:r>
                  <a:rPr lang="es-AR" sz="2200" i="0" dirty="0" err="1" smtClean="0">
                    <a:solidFill>
                      <a:schemeClr val="bg1"/>
                    </a:solidFill>
                    <a:latin typeface="Trebuchet MS (cuerpo)"/>
                  </a:rPr>
                  <a:t>intervalar</a:t>
                </a:r>
                <a:r>
                  <a:rPr lang="es-AR" sz="2200" i="0" dirty="0" smtClean="0">
                    <a:solidFill>
                      <a:schemeClr val="bg1"/>
                    </a:solidFill>
                    <a:latin typeface="Trebuchet MS (cuerpo)"/>
                  </a:rPr>
                  <a:t>. Entonces no tiene sentido interpretar este coeficiente porque varía con la escala.</a:t>
                </a:r>
              </a:p>
              <a:p>
                <a:pPr marL="0" indent="0" algn="just">
                  <a:lnSpc>
                    <a:spcPct val="100000"/>
                  </a:lnSpc>
                  <a:spcBef>
                    <a:spcPts val="1200"/>
                  </a:spcBef>
                  <a:buNone/>
                </a:pPr>
                <a:r>
                  <a:rPr lang="es-AR" sz="2200" i="0" dirty="0">
                    <a:solidFill>
                      <a:schemeClr val="bg1"/>
                    </a:solidFill>
                    <a:latin typeface="Trebuchet MS (cuerpo)"/>
                  </a:rPr>
                  <a:t>	</a:t>
                </a:r>
                <a:r>
                  <a:rPr lang="es-AR" sz="2200" i="0" dirty="0" smtClean="0">
                    <a:solidFill>
                      <a:schemeClr val="bg1"/>
                    </a:solidFill>
                    <a:latin typeface="Trebuchet MS (cuerpo)"/>
                  </a:rPr>
                  <a:t>Si, en cambio, los valores corresponden a un nivel proporcional, las únicas transformaciones válidas son las que multiplican por una constante. Como la desviación estándar y la media quedan multiplicadas por la misma constante, ésta se simplifica al hacer el cociente y el CV no se altera. Ésa es la razón por la que este coeficiente solamente tiene sentido en el nivel proporcional, porque es invariante ante las distintas transformaciones admisibles en el nivel de razón.</a:t>
                </a:r>
                <a:endParaRPr lang="es-AR" sz="2200" i="0" dirty="0">
                  <a:solidFill>
                    <a:schemeClr val="bg1"/>
                  </a:solidFill>
                  <a:latin typeface="Trebuchet MS (cuerpo)"/>
                </a:endParaRPr>
              </a:p>
              <a:p>
                <a:pPr marL="0" indent="0">
                  <a:buNone/>
                </a:pPr>
                <a:endParaRPr lang="es-AR" dirty="0">
                  <a:solidFill>
                    <a:schemeClr val="bg1"/>
                  </a:solidFill>
                </a:endParaRPr>
              </a:p>
            </p:txBody>
          </p:sp>
        </mc:Choice>
        <mc:Fallback xmlns="">
          <p:sp>
            <p:nvSpPr>
              <p:cNvPr id="3" name="Marcador de contenido 2">
                <a:extLst>
                  <a:ext uri="{FF2B5EF4-FFF2-40B4-BE49-F238E27FC236}">
                    <a16:creationId xmlns:a16="http://schemas.microsoft.com/office/drawing/2014/main" id="{FD38AFAE-11B8-453F-AF37-981E5AE1CA59}"/>
                  </a:ext>
                </a:extLst>
              </p:cNvPr>
              <p:cNvSpPr>
                <a:spLocks noGrp="1" noRot="1" noChangeAspect="1" noMove="1" noResize="1" noEditPoints="1" noAdjustHandles="1" noChangeArrowheads="1" noChangeShapeType="1" noTextEdit="1"/>
              </p:cNvSpPr>
              <p:nvPr>
                <p:ph sz="quarter" idx="13"/>
              </p:nvPr>
            </p:nvSpPr>
            <p:spPr>
              <a:xfrm>
                <a:off x="868053" y="387511"/>
                <a:ext cx="10671905" cy="5897542"/>
              </a:xfrm>
              <a:blipFill>
                <a:blip r:embed="rId2"/>
                <a:stretch>
                  <a:fillRect l="-742" t="-1241" r="-742" b="-1034"/>
                </a:stretch>
              </a:blipFill>
            </p:spPr>
            <p:txBody>
              <a:bodyPr/>
              <a:lstStyle/>
              <a:p>
                <a:r>
                  <a:rPr lang="es-ES">
                    <a:noFill/>
                  </a:rPr>
                  <a:t> </a:t>
                </a:r>
              </a:p>
            </p:txBody>
          </p:sp>
        </mc:Fallback>
      </mc:AlternateContent>
    </p:spTree>
    <p:extLst>
      <p:ext uri="{BB962C8B-B14F-4D97-AF65-F5344CB8AC3E}">
        <p14:creationId xmlns:p14="http://schemas.microsoft.com/office/powerpoint/2010/main" val="12913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Marcador de contenido 2">
                <a:extLst>
                  <a:ext uri="{FF2B5EF4-FFF2-40B4-BE49-F238E27FC236}">
                    <a16:creationId xmlns:a16="http://schemas.microsoft.com/office/drawing/2014/main" id="{5B64EDB8-9EAC-499E-9011-31C94BF4C639}"/>
                  </a:ext>
                </a:extLst>
              </p:cNvPr>
              <p:cNvSpPr txBox="1">
                <a:spLocks/>
              </p:cNvSpPr>
              <p:nvPr/>
            </p:nvSpPr>
            <p:spPr>
              <a:xfrm>
                <a:off x="601883" y="382302"/>
                <a:ext cx="11111695" cy="615739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0"/>
                  </a:spcBef>
                  <a:spcAft>
                    <a:spcPts val="120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Ejemplo:</a:t>
                </a:r>
              </a:p>
              <a:p>
                <a:pPr marL="0" marR="0" lvl="0" indent="0" algn="just"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smtClean="0">
                    <a:ln>
                      <a:noFill/>
                    </a:ln>
                    <a:solidFill>
                      <a:sysClr val="windowText" lastClr="000000"/>
                    </a:solidFill>
                    <a:effectLst/>
                    <a:uLnTx/>
                    <a:uFillTx/>
                    <a:latin typeface="Trebuchet MS (cuerpo)"/>
                  </a:rPr>
                  <a:t>	Sea </a:t>
                </a:r>
                <a:r>
                  <a:rPr kumimoji="0" lang="es-AR" sz="2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X</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 </a:t>
                </a:r>
                <a:r>
                  <a:rPr kumimoji="0" lang="es-AR" sz="2200" b="0" i="0" u="none" strike="noStrike" kern="1200" cap="none" spc="0" normalizeH="0" baseline="0" noProof="0" dirty="0">
                    <a:ln>
                      <a:noFill/>
                    </a:ln>
                    <a:solidFill>
                      <a:sysClr val="windowText" lastClr="000000"/>
                    </a:solidFill>
                    <a:effectLst/>
                    <a:uLnTx/>
                    <a:uFillTx/>
                    <a:latin typeface="Trebuchet MS (cuerpo)"/>
                  </a:rPr>
                  <a:t>la variable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peso, por </a:t>
                </a:r>
                <a:r>
                  <a:rPr kumimoji="0" lang="es-AR" sz="2200" b="0" i="0" u="none" strike="noStrike" kern="1200" cap="none" spc="0" normalizeH="0" baseline="0" noProof="0" dirty="0">
                    <a:ln>
                      <a:noFill/>
                    </a:ln>
                    <a:solidFill>
                      <a:sysClr val="windowText" lastClr="000000"/>
                    </a:solidFill>
                    <a:effectLst/>
                    <a:uLnTx/>
                    <a:uFillTx/>
                    <a:latin typeface="Trebuchet MS (cuerpo)"/>
                  </a:rPr>
                  <a:t>ser medida sobre cien bebés recién nacidos y sobre cien adultos. Se dispone de los resúmenes estadísticos para ambos grupos, los cuales se exhiben a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continuación:</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ctr"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Bebés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Adultos</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tab pos="1435100" algn="l"/>
                  </a:tabLst>
                  <a:defRPr/>
                </a:pPr>
                <a:r>
                  <a:rPr lang="es-AR" sz="2200" cap="none" dirty="0">
                    <a:solidFill>
                      <a:sysClr val="windowText" lastClr="000000"/>
                    </a:solidFill>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acc>
                          <m:accPr>
                            <m:chr m:val="̅"/>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sz="2200" b="0" i="1" u="none" strike="noStrike" kern="1200" cap="none" spc="0" normalizeH="0" baseline="0" noProof="0" smtClean="0">
                                <a:ln>
                                  <a:noFill/>
                                </a:ln>
                                <a:solidFill>
                                  <a:sysClr val="windowText" lastClr="000000"/>
                                </a:solidFill>
                                <a:effectLst/>
                                <a:uLnTx/>
                                <a:uFillTx/>
                                <a:latin typeface="Cambria Math"/>
                              </a:rPr>
                              <m:t>𝑥</m:t>
                            </m:r>
                          </m:e>
                        </m:acc>
                      </m:e>
                      <m:sub>
                        <m:r>
                          <a:rPr kumimoji="0" lang="es-ES" sz="2200" b="0" i="1" u="none" strike="noStrike" kern="1200" cap="none" spc="0" normalizeH="0" baseline="0" noProof="0" smtClean="0">
                            <a:ln>
                              <a:noFill/>
                            </a:ln>
                            <a:solidFill>
                              <a:sysClr val="windowText" lastClr="000000"/>
                            </a:solidFill>
                            <a:effectLst/>
                            <a:uLnTx/>
                            <a:uFillTx/>
                            <a:latin typeface="Cambria Math"/>
                          </a:rPr>
                          <m:t>𝐵</m:t>
                        </m:r>
                      </m:sub>
                    </m:sSub>
                    <m:r>
                      <a:rPr kumimoji="0" lang="es-ES" sz="2200" b="0" i="1" u="none" strike="noStrike" kern="1200" cap="none" spc="0" normalizeH="0" baseline="0" noProof="0" smtClean="0">
                        <a:ln>
                          <a:noFill/>
                        </a:ln>
                        <a:solidFill>
                          <a:sysClr val="windowText" lastClr="000000"/>
                        </a:solidFill>
                        <a:effectLst/>
                        <a:uLnTx/>
                        <a:uFillTx/>
                        <a:latin typeface="Cambria Math"/>
                      </a:rPr>
                      <m:t>=3 </m:t>
                    </m:r>
                    <m:r>
                      <a:rPr kumimoji="0" lang="es-ES" sz="2200" b="0" i="1" u="none" strike="noStrike" kern="1200" cap="none" spc="0" normalizeH="0" baseline="0" noProof="0" smtClean="0">
                        <a:ln>
                          <a:noFill/>
                        </a:ln>
                        <a:solidFill>
                          <a:sysClr val="windowText" lastClr="000000"/>
                        </a:solidFill>
                        <a:effectLst/>
                        <a:uLnTx/>
                        <a:uFillTx/>
                        <a:latin typeface="Cambria Math"/>
                      </a:rPr>
                      <m:t>𝑘𝑔</m:t>
                    </m:r>
                  </m:oMath>
                </a14:m>
                <a:r>
                  <a:rPr kumimoji="0" lang="es-ES" sz="2200" b="0" i="0" u="none" strike="noStrike" kern="1200" cap="none" spc="0" normalizeH="0" baseline="0" noProof="0" dirty="0">
                    <a:ln>
                      <a:noFill/>
                    </a:ln>
                    <a:solidFill>
                      <a:sysClr val="windowText" lastClr="000000"/>
                    </a:solidFill>
                    <a:effectLst/>
                    <a:uLnTx/>
                    <a:uFillTx/>
                    <a:latin typeface="Trebuchet MS (cuerpo)"/>
                  </a:rPr>
                  <a:t>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acc>
                          <m:accPr>
                            <m:chr m:val="̅"/>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sz="2200" b="0" i="1" u="none" strike="noStrike" kern="1200" cap="none" spc="0" normalizeH="0" baseline="0" noProof="0" smtClean="0">
                                <a:ln>
                                  <a:noFill/>
                                </a:ln>
                                <a:solidFill>
                                  <a:sysClr val="windowText" lastClr="000000"/>
                                </a:solidFill>
                                <a:effectLst/>
                                <a:uLnTx/>
                                <a:uFillTx/>
                                <a:latin typeface="Cambria Math"/>
                              </a:rPr>
                              <m:t>𝑥</m:t>
                            </m:r>
                          </m:e>
                        </m:acc>
                      </m:e>
                      <m:sub>
                        <m:r>
                          <a:rPr kumimoji="0" lang="es-ES" sz="2200" b="0" i="1" u="none" strike="noStrike" kern="1200" cap="none" spc="0" normalizeH="0" baseline="0" noProof="0" smtClean="0">
                            <a:ln>
                              <a:noFill/>
                            </a:ln>
                            <a:solidFill>
                              <a:sysClr val="windowText" lastClr="000000"/>
                            </a:solidFill>
                            <a:effectLst/>
                            <a:uLnTx/>
                            <a:uFillTx/>
                            <a:latin typeface="Cambria Math"/>
                          </a:rPr>
                          <m:t>𝐴</m:t>
                        </m:r>
                      </m:sub>
                    </m:sSub>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60</m:t>
                    </m:r>
                    <m:r>
                      <a:rPr kumimoji="0" lang="es-ES" sz="2200" b="0" i="1" u="none" strike="noStrike" kern="1200" cap="none" spc="0" normalizeH="0" baseline="0" noProof="0">
                        <a:ln>
                          <a:noFill/>
                        </a:ln>
                        <a:solidFill>
                          <a:sysClr val="windowText" lastClr="000000"/>
                        </a:solidFill>
                        <a:effectLst/>
                        <a:uLnTx/>
                        <a:uFillTx/>
                        <a:latin typeface="Cambria Math"/>
                      </a:rPr>
                      <m:t> </m:t>
                    </m:r>
                    <m:r>
                      <a:rPr kumimoji="0" lang="es-ES" sz="2200" b="0" i="1" u="none" strike="noStrike" kern="1200" cap="none" spc="0" normalizeH="0" baseline="0" noProof="0">
                        <a:ln>
                          <a:noFill/>
                        </a:ln>
                        <a:solidFill>
                          <a:sysClr val="windowText" lastClr="000000"/>
                        </a:solidFill>
                        <a:effectLst/>
                        <a:uLnTx/>
                        <a:uFillTx/>
                        <a:latin typeface="Cambria Math"/>
                      </a:rPr>
                      <m:t>𝑘𝑔</m:t>
                    </m:r>
                  </m:oMath>
                </a14:m>
                <a:endParaRPr kumimoji="0" lang="es-ES" sz="2200" b="0" i="0" u="none" strike="noStrike" kern="1200" cap="none" spc="0" normalizeH="0" baseline="0" noProof="0" dirty="0">
                  <a:ln>
                    <a:noFill/>
                  </a:ln>
                  <a:solidFill>
                    <a:sysClr val="windowText" lastClr="000000"/>
                  </a:solidFill>
                  <a:effectLst/>
                  <a:uLnTx/>
                  <a:uFillTx/>
                  <a:latin typeface="Trebuchet MS (cuerpo)"/>
                </a:endParaRPr>
              </a:p>
              <a:p>
                <a:pPr marL="0" lvl="0" indent="0" algn="just">
                  <a:lnSpc>
                    <a:spcPct val="100000"/>
                  </a:lnSpc>
                  <a:spcBef>
                    <a:spcPts val="0"/>
                  </a:spcBef>
                  <a:spcAft>
                    <a:spcPts val="1200"/>
                  </a:spcAft>
                  <a:buClr>
                    <a:sysClr val="windowText" lastClr="000000"/>
                  </a:buClr>
                  <a:buNone/>
                  <a:tabLst>
                    <a:tab pos="1435100" algn="l"/>
                  </a:tabLst>
                </a:pPr>
                <a:r>
                  <a:rPr kumimoji="0" lang="es-AR" sz="2200" b="0" u="none" strike="noStrike" kern="1200" cap="none" spc="0" normalizeH="0" baseline="0" noProof="0" dirty="0" smtClean="0">
                    <a:ln>
                      <a:noFill/>
                    </a:ln>
                    <a:solidFill>
                      <a:sysClr val="windowText" lastClr="000000"/>
                    </a:solidFill>
                    <a:effectLst/>
                    <a:uLnTx/>
                    <a:uFillTx/>
                  </a:rPr>
                  <a:t>	</a:t>
                </a:r>
                <a14:m>
                  <m:oMath xmlns:m="http://schemas.openxmlformats.org/officeDocument/2006/math">
                    <m:sSubSup>
                      <m:sSubSup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200" b="0" i="1" u="none" strike="noStrike" kern="1200" cap="none" spc="0" normalizeH="0" baseline="0" noProof="0" smtClean="0">
                            <a:ln>
                              <a:noFill/>
                            </a:ln>
                            <a:solidFill>
                              <a:sysClr val="windowText" lastClr="000000"/>
                            </a:solidFill>
                            <a:effectLst/>
                            <a:uLnTx/>
                            <a:uFillTx/>
                            <a:latin typeface="Cambria Math"/>
                          </a:rPr>
                          <m:t>𝑠</m:t>
                        </m:r>
                      </m:e>
                      <m:sub>
                        <m:r>
                          <a:rPr kumimoji="0" lang="es-ES" sz="2200" b="0" i="1" u="none" strike="noStrike" kern="1200" cap="none" spc="0" normalizeH="0" baseline="0" noProof="0" smtClean="0">
                            <a:ln>
                              <a:noFill/>
                            </a:ln>
                            <a:solidFill>
                              <a:sysClr val="windowText" lastClr="000000"/>
                            </a:solidFill>
                            <a:effectLst/>
                            <a:uLnTx/>
                            <a:uFillTx/>
                            <a:latin typeface="Cambria Math"/>
                          </a:rPr>
                          <m:t>𝑋𝐵</m:t>
                        </m:r>
                        <m:r>
                          <a:rPr kumimoji="0" lang="es-ES" sz="2200" b="0" i="1" u="none" strike="noStrike" kern="1200" cap="none" spc="0" normalizeH="0" baseline="0" noProof="0" smtClean="0">
                            <a:ln>
                              <a:noFill/>
                            </a:ln>
                            <a:solidFill>
                              <a:sysClr val="windowText" lastClr="000000"/>
                            </a:solidFill>
                            <a:effectLst/>
                            <a:uLnTx/>
                            <a:uFillTx/>
                            <a:latin typeface="Cambria Math"/>
                          </a:rPr>
                          <m:t> </m:t>
                        </m:r>
                      </m:sub>
                      <m:sup>
                        <m:r>
                          <a:rPr kumimoji="0" lang="es-ES" sz="2200" b="0" i="1" u="none" strike="noStrike" kern="1200" cap="none" spc="0" normalizeH="0" baseline="0" noProof="0">
                            <a:ln>
                              <a:noFill/>
                            </a:ln>
                            <a:solidFill>
                              <a:sysClr val="windowText" lastClr="000000"/>
                            </a:solidFill>
                            <a:effectLst/>
                            <a:uLnTx/>
                            <a:uFillTx/>
                            <a:latin typeface="Cambria Math"/>
                          </a:rPr>
                          <m:t>2</m:t>
                        </m:r>
                      </m:sup>
                    </m:sSubSup>
                  </m:oMath>
                </a14:m>
                <a:r>
                  <a:rPr kumimoji="0" lang="es-ES" sz="2200" b="0" i="0" u="none" strike="noStrike" kern="1200" cap="none" spc="0" normalizeH="0" baseline="0" noProof="0" dirty="0">
                    <a:ln>
                      <a:noFill/>
                    </a:ln>
                    <a:solidFill>
                      <a:sysClr val="windowText" lastClr="000000"/>
                    </a:solidFill>
                    <a:effectLst/>
                    <a:uLnTx/>
                    <a:uFillTx/>
                    <a:latin typeface="Trebuchet MS (cuerpo)"/>
                  </a:rPr>
                  <a:t> = 0,25 </a:t>
                </a:r>
                <a14:m>
                  <m:oMath xmlns:m="http://schemas.openxmlformats.org/officeDocument/2006/math">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smtClean="0">
                            <a:ln>
                              <a:noFill/>
                            </a:ln>
                            <a:solidFill>
                              <a:sysClr val="windowText" lastClr="000000"/>
                            </a:solidFill>
                            <a:effectLst/>
                            <a:uLnTx/>
                            <a:uFillTx/>
                            <a:latin typeface="Cambria Math"/>
                          </a:rPr>
                          <m:t>𝑘𝑔</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oMath>
                </a14:m>
                <a:r>
                  <a:rPr kumimoji="0" lang="es-ES" sz="2200" b="0" i="1" u="none" strike="noStrike" kern="1200" cap="none" spc="0" normalizeH="0" baseline="0" noProof="0" dirty="0" smtClean="0">
                    <a:ln>
                      <a:noFill/>
                    </a:ln>
                    <a:solidFill>
                      <a:sysClr val="windowText" lastClr="000000"/>
                    </a:solidFill>
                    <a:effectLst/>
                    <a:uLnTx/>
                    <a:uFillTx/>
                    <a:latin typeface="Trebuchet MS (cuerpo)"/>
                  </a:rPr>
                  <a:t>	 				</a:t>
                </a:r>
                <a14:m>
                  <m:oMath xmlns:m="http://schemas.openxmlformats.org/officeDocument/2006/math">
                    <m:sSubSup>
                      <m:sSubSupPr>
                        <m:ctrlPr>
                          <a:rPr lang="es-AR" sz="2200" i="1" cap="none">
                            <a:solidFill>
                              <a:sysClr val="windowText" lastClr="000000"/>
                            </a:solidFill>
                            <a:latin typeface="Cambria Math" panose="02040503050406030204" pitchFamily="18" charset="0"/>
                          </a:rPr>
                        </m:ctrlPr>
                      </m:sSubSupPr>
                      <m:e>
                        <m:r>
                          <a:rPr lang="es-ES" sz="2200" b="0" i="1" cap="none" smtClean="0">
                            <a:solidFill>
                              <a:sysClr val="windowText" lastClr="000000"/>
                            </a:solidFill>
                            <a:latin typeface="Cambria Math"/>
                          </a:rPr>
                          <m:t>𝑠</m:t>
                        </m:r>
                      </m:e>
                      <m:sub>
                        <m:r>
                          <a:rPr lang="es-ES" sz="2200" i="1" cap="none">
                            <a:solidFill>
                              <a:sysClr val="windowText" lastClr="000000"/>
                            </a:solidFill>
                            <a:latin typeface="Cambria Math"/>
                          </a:rPr>
                          <m:t>𝑥𝐴</m:t>
                        </m:r>
                        <m:r>
                          <a:rPr lang="es-ES" sz="2200" i="1" cap="none">
                            <a:solidFill>
                              <a:sysClr val="windowText" lastClr="000000"/>
                            </a:solidFill>
                            <a:latin typeface="Cambria Math"/>
                          </a:rPr>
                          <m:t> </m:t>
                        </m:r>
                      </m:sub>
                      <m:sup>
                        <m:r>
                          <a:rPr lang="es-ES" sz="2200" i="1" cap="none">
                            <a:solidFill>
                              <a:sysClr val="windowText" lastClr="000000"/>
                            </a:solidFill>
                            <a:latin typeface="Cambria Math"/>
                          </a:rPr>
                          <m:t>2</m:t>
                        </m:r>
                      </m:sup>
                    </m:sSubSup>
                  </m:oMath>
                </a14:m>
                <a:r>
                  <a:rPr lang="es-ES" sz="2200" cap="none" dirty="0">
                    <a:solidFill>
                      <a:sysClr val="windowText" lastClr="000000"/>
                    </a:solidFill>
                    <a:latin typeface="Trebuchet MS (cuerpo)"/>
                  </a:rPr>
                  <a:t> = 1</a:t>
                </a:r>
                <a14:m>
                  <m:oMath xmlns:m="http://schemas.openxmlformats.org/officeDocument/2006/math">
                    <m:sSup>
                      <m:sSupPr>
                        <m:ctrlPr>
                          <a:rPr lang="es-ES" sz="2200" i="1" cap="none">
                            <a:solidFill>
                              <a:sysClr val="windowText" lastClr="000000"/>
                            </a:solidFill>
                            <a:latin typeface="Cambria Math" panose="02040503050406030204" pitchFamily="18" charset="0"/>
                          </a:rPr>
                        </m:ctrlPr>
                      </m:sSupPr>
                      <m:e>
                        <m:r>
                          <a:rPr lang="es-ES" sz="2200" i="1" cap="none">
                            <a:solidFill>
                              <a:sysClr val="windowText" lastClr="000000"/>
                            </a:solidFill>
                            <a:latin typeface="Cambria Math"/>
                          </a:rPr>
                          <m:t>𝑘𝑔</m:t>
                        </m:r>
                      </m:e>
                      <m:sup>
                        <m:r>
                          <a:rPr lang="es-ES" sz="2200" i="1" cap="none">
                            <a:solidFill>
                              <a:sysClr val="windowText" lastClr="000000"/>
                            </a:solidFill>
                            <a:latin typeface="Cambria Math"/>
                          </a:rPr>
                          <m:t>2</m:t>
                        </m:r>
                      </m:sup>
                    </m:sSup>
                  </m:oMath>
                </a14:m>
                <a:endParaRPr kumimoji="0" lang="es-ES" sz="2200" b="0" i="1"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tab pos="1435100" algn="l"/>
                  </a:tabLst>
                  <a:defRPr/>
                </a:pPr>
                <a:r>
                  <a:rPr lang="es-AR" sz="2200" cap="none" dirty="0">
                    <a:solidFill>
                      <a:sysClr val="windowText" lastClr="000000"/>
                    </a:solidFill>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𝑠</m:t>
                        </m:r>
                      </m:e>
                      <m:sub>
                        <m:r>
                          <a:rPr kumimoji="0" lang="es-ES" sz="2200" b="0" i="1" u="none" strike="noStrike" kern="1200" cap="none" spc="0" normalizeH="0" baseline="0" noProof="0">
                            <a:ln>
                              <a:noFill/>
                            </a:ln>
                            <a:solidFill>
                              <a:sysClr val="windowText" lastClr="000000"/>
                            </a:solidFill>
                            <a:effectLst/>
                            <a:uLnTx/>
                            <a:uFillTx/>
                            <a:latin typeface="Cambria Math"/>
                          </a:rPr>
                          <m:t>𝑋</m:t>
                        </m:r>
                        <m:r>
                          <a:rPr kumimoji="0" lang="es-ES" sz="2200" b="0" i="1" u="none" strike="noStrike" kern="1200" cap="none" spc="0" normalizeH="0" baseline="0" noProof="0" smtClean="0">
                            <a:ln>
                              <a:noFill/>
                            </a:ln>
                            <a:solidFill>
                              <a:sysClr val="windowText" lastClr="000000"/>
                            </a:solidFill>
                            <a:effectLst/>
                            <a:uLnTx/>
                            <a:uFillTx/>
                            <a:latin typeface="Cambria Math"/>
                          </a:rPr>
                          <m:t>𝐵</m:t>
                        </m:r>
                      </m:sub>
                    </m:sSub>
                  </m:oMath>
                </a14:m>
                <a:r>
                  <a:rPr kumimoji="0" lang="es-ES" sz="2200" b="0" i="0" u="none" strike="noStrike" kern="1200" cap="none" spc="0" normalizeH="0" baseline="0" noProof="0" dirty="0">
                    <a:ln>
                      <a:noFill/>
                    </a:ln>
                    <a:solidFill>
                      <a:sysClr val="windowText" lastClr="000000"/>
                    </a:solidFill>
                    <a:effectLst/>
                    <a:uLnTx/>
                    <a:uFillTx/>
                    <a:latin typeface="Trebuchet MS (cuerpo)"/>
                  </a:rPr>
                  <a:t> = 0,5 </a:t>
                </a:r>
                <a14:m>
                  <m:oMath xmlns:m="http://schemas.openxmlformats.org/officeDocument/2006/math">
                    <m:r>
                      <a:rPr kumimoji="0" lang="es-ES" sz="2200" b="0" i="1" u="none" strike="noStrike" kern="1200" cap="none" spc="0" normalizeH="0" baseline="0" noProof="0">
                        <a:ln>
                          <a:noFill/>
                        </a:ln>
                        <a:solidFill>
                          <a:sysClr val="windowText" lastClr="000000"/>
                        </a:solidFill>
                        <a:effectLst/>
                        <a:uLnTx/>
                        <a:uFillTx/>
                        <a:latin typeface="Cambria Math"/>
                      </a:rPr>
                      <m:t>𝑘𝑔</m:t>
                    </m:r>
                  </m:oMath>
                </a14:m>
                <a:r>
                  <a:rPr kumimoji="0" lang="es-ES" sz="2200" b="0" i="0" u="none" strike="noStrike" kern="1200" cap="none" spc="0" normalizeH="0" baseline="0" noProof="0" dirty="0">
                    <a:ln>
                      <a:noFill/>
                    </a:ln>
                    <a:solidFill>
                      <a:sysClr val="windowText" lastClr="000000"/>
                    </a:solidFill>
                    <a:effectLst/>
                    <a:uLnTx/>
                    <a:uFillTx/>
                    <a:latin typeface="Trebuchet MS (cuerpo)"/>
                  </a:rPr>
                  <a:t>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𝑠</m:t>
                        </m:r>
                      </m:e>
                      <m:sub>
                        <m:r>
                          <a:rPr kumimoji="0" lang="es-ES" sz="2200" b="0" i="1" u="none" strike="noStrike" kern="1200" cap="none" spc="0" normalizeH="0" baseline="0" noProof="0">
                            <a:ln>
                              <a:noFill/>
                            </a:ln>
                            <a:solidFill>
                              <a:sysClr val="windowText" lastClr="000000"/>
                            </a:solidFill>
                            <a:effectLst/>
                            <a:uLnTx/>
                            <a:uFillTx/>
                            <a:latin typeface="Cambria Math"/>
                          </a:rPr>
                          <m:t>𝑋</m:t>
                        </m:r>
                        <m:r>
                          <a:rPr kumimoji="0" lang="es-ES" sz="2200" b="0" i="1" u="none" strike="noStrike" kern="1200" cap="none" spc="0" normalizeH="0" baseline="0" noProof="0" smtClean="0">
                            <a:ln>
                              <a:noFill/>
                            </a:ln>
                            <a:solidFill>
                              <a:sysClr val="windowText" lastClr="000000"/>
                            </a:solidFill>
                            <a:effectLst/>
                            <a:uLnTx/>
                            <a:uFillTx/>
                            <a:latin typeface="Cambria Math"/>
                          </a:rPr>
                          <m:t>𝐴</m:t>
                        </m:r>
                      </m:sub>
                    </m:sSub>
                  </m:oMath>
                </a14:m>
                <a:r>
                  <a:rPr kumimoji="0" lang="es-ES" sz="2200" b="0" i="0" u="none" strike="noStrike" kern="1200" cap="none" spc="0" normalizeH="0" baseline="0" noProof="0" dirty="0">
                    <a:ln>
                      <a:noFill/>
                    </a:ln>
                    <a:solidFill>
                      <a:sysClr val="windowText" lastClr="000000"/>
                    </a:solidFill>
                    <a:effectLst/>
                    <a:uLnTx/>
                    <a:uFillTx/>
                    <a:latin typeface="Trebuchet MS (cuerpo)"/>
                  </a:rPr>
                  <a:t>   = 1</a:t>
                </a:r>
                <a14:m>
                  <m:oMath xmlns:m="http://schemas.openxmlformats.org/officeDocument/2006/math">
                    <m:r>
                      <a:rPr kumimoji="0" lang="es-ES" sz="2200" b="0" i="1" u="none" strike="noStrike" kern="1200" cap="none" spc="0" normalizeH="0" baseline="0" noProof="0">
                        <a:ln>
                          <a:noFill/>
                        </a:ln>
                        <a:solidFill>
                          <a:sysClr val="windowText" lastClr="000000"/>
                        </a:solidFill>
                        <a:effectLst/>
                        <a:uLnTx/>
                        <a:uFillTx/>
                        <a:latin typeface="Cambria Math"/>
                      </a:rPr>
                      <m:t>𝑘𝑔</m:t>
                    </m:r>
                  </m:oMath>
                </a14:m>
                <a:endParaRPr kumimoji="0" lang="es-ES"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tab pos="1435100" algn="l"/>
                  </a:tabLst>
                  <a:defRPr/>
                </a:pPr>
                <a:r>
                  <a:rPr kumimoji="0" lang="es-AR" sz="2200" b="0" u="none" strike="noStrike" kern="1200" cap="none" spc="0" normalizeH="0" baseline="0" noProof="0" dirty="0" smtClean="0">
                    <a:ln>
                      <a:noFill/>
                    </a:ln>
                    <a:solidFill>
                      <a:sysClr val="windowText" lastClr="000000"/>
                    </a:solidFill>
                    <a:effectLst/>
                    <a:uLnTx/>
                    <a:uFillTx/>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𝐶𝑉</m:t>
                        </m:r>
                      </m:e>
                      <m:sub>
                        <m:r>
                          <a:rPr kumimoji="0" lang="es-ES" sz="2200" b="0" i="1" u="none" strike="noStrike" kern="1200" cap="none" spc="0" normalizeH="0" baseline="0" noProof="0">
                            <a:ln>
                              <a:noFill/>
                            </a:ln>
                            <a:solidFill>
                              <a:sysClr val="windowText" lastClr="000000"/>
                            </a:solidFill>
                            <a:effectLst/>
                            <a:uLnTx/>
                            <a:uFillTx/>
                            <a:latin typeface="Cambria Math"/>
                          </a:rPr>
                          <m:t>𝐵</m:t>
                        </m:r>
                      </m:sub>
                    </m:sSub>
                  </m:oMath>
                </a14:m>
                <a:r>
                  <a:rPr kumimoji="0" lang="es-ES" sz="2200" b="0" i="0" u="none" strike="noStrike" kern="1200" cap="none" spc="0" normalizeH="0" baseline="0" noProof="0" dirty="0">
                    <a:ln>
                      <a:noFill/>
                    </a:ln>
                    <a:solidFill>
                      <a:sysClr val="windowText" lastClr="000000"/>
                    </a:solidFill>
                    <a:effectLst/>
                    <a:uLnTx/>
                    <a:uFillTx/>
                    <a:latin typeface="Trebuchet MS (cuerpo)"/>
                  </a:rPr>
                  <a:t> = </a:t>
                </a:r>
                <a14:m>
                  <m:oMath xmlns:m="http://schemas.openxmlformats.org/officeDocument/2006/math">
                    <m:f>
                      <m:fPr>
                        <m:ctrlP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fPr>
                      <m:num>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t>0,5</m:t>
                        </m:r>
                        <m:r>
                          <a:rPr kumimoji="0" lang="es-ES" sz="2200" b="0" i="1" u="none" strike="noStrike" kern="1200" cap="none" spc="0" normalizeH="0" baseline="0" noProof="0" smtClean="0">
                            <a:ln>
                              <a:noFill/>
                            </a:ln>
                            <a:solidFill>
                              <a:sysClr val="windowText" lastClr="000000"/>
                            </a:solidFill>
                            <a:effectLst/>
                            <a:uLnTx/>
                            <a:uFillTx/>
                            <a:latin typeface="Cambria Math"/>
                          </a:rPr>
                          <m:t> </m:t>
                        </m:r>
                        <m:r>
                          <a:rPr kumimoji="0" lang="es-ES" sz="2200" b="0" i="1" u="none" strike="noStrike" kern="1200" cap="none" spc="0" normalizeH="0" baseline="0" noProof="0" smtClean="0">
                            <a:ln>
                              <a:noFill/>
                            </a:ln>
                            <a:solidFill>
                              <a:sysClr val="windowText" lastClr="000000"/>
                            </a:solidFill>
                            <a:effectLst/>
                            <a:uLnTx/>
                            <a:uFillTx/>
                            <a:latin typeface="Cambria Math"/>
                          </a:rPr>
                          <m:t>𝑘𝑔</m:t>
                        </m:r>
                      </m:num>
                      <m:den>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t>3</m:t>
                        </m:r>
                        <m:r>
                          <a:rPr kumimoji="0" lang="es-ES" sz="2200" b="0" i="1" u="none" strike="noStrike" kern="1200" cap="none" spc="0" normalizeH="0" baseline="0" noProof="0" smtClean="0">
                            <a:ln>
                              <a:noFill/>
                            </a:ln>
                            <a:solidFill>
                              <a:sysClr val="windowText" lastClr="000000"/>
                            </a:solidFill>
                            <a:effectLst/>
                            <a:uLnTx/>
                            <a:uFillTx/>
                            <a:latin typeface="Cambria Math"/>
                          </a:rPr>
                          <m:t> </m:t>
                        </m:r>
                        <m:r>
                          <a:rPr kumimoji="0" lang="es-ES" sz="2200" b="0" i="1" u="none" strike="noStrike" kern="1200" cap="none" spc="0" normalizeH="0" baseline="0" noProof="0" smtClean="0">
                            <a:ln>
                              <a:noFill/>
                            </a:ln>
                            <a:solidFill>
                              <a:sysClr val="windowText" lastClr="000000"/>
                            </a:solidFill>
                            <a:effectLst/>
                            <a:uLnTx/>
                            <a:uFillTx/>
                            <a:latin typeface="Cambria Math"/>
                          </a:rPr>
                          <m:t>𝑘𝑔</m:t>
                        </m:r>
                      </m:den>
                    </m:f>
                    <m:r>
                      <a:rPr kumimoji="0" lang="es-ES" sz="2200" b="0" i="1" u="none" strike="noStrike" kern="1200" cap="none" spc="0" normalizeH="0" baseline="0" noProof="0" smtClean="0">
                        <a:ln>
                          <a:noFill/>
                        </a:ln>
                        <a:solidFill>
                          <a:sysClr val="windowText" lastClr="000000"/>
                        </a:solidFill>
                        <a:effectLst/>
                        <a:uLnTx/>
                        <a:uFillTx/>
                        <a:latin typeface="Cambria Math"/>
                      </a:rPr>
                      <m:t>∗100</m:t>
                    </m:r>
                    <m:r>
                      <a:rPr kumimoji="0" lang="es-ES" sz="22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m:t>
                    </m:r>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16</m:t>
                    </m:r>
                    <m:r>
                      <a:rPr kumimoji="0" lang="es-ES" sz="22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m:t>
                    </m:r>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ea typeface="Cambria Math" panose="02040503050406030204" pitchFamily="18" charset="0"/>
                      </a:rPr>
                      <m:t>7</m:t>
                    </m:r>
                    <m:r>
                      <a:rPr kumimoji="0" lang="es-ES" sz="22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 %</m:t>
                    </m:r>
                    <m:r>
                      <a:rPr kumimoji="0" lang="es-ES" sz="2200" b="0" i="1" u="none" strike="noStrike" kern="1200" cap="none" spc="0" normalizeH="0" baseline="0" noProof="0" smtClean="0">
                        <a:ln>
                          <a:noFill/>
                        </a:ln>
                        <a:solidFill>
                          <a:sysClr val="windowText" lastClr="000000"/>
                        </a:solidFill>
                        <a:effectLst/>
                        <a:uLnTx/>
                        <a:uFillTx/>
                        <a:latin typeface="Cambria Math"/>
                      </a:rPr>
                      <m:t> </m:t>
                    </m:r>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                                        </m:t>
                        </m:r>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r>
                          <a:rPr kumimoji="0" lang="es-ES" sz="2200" b="0" i="1" u="none" strike="noStrike" kern="1200" cap="none" spc="0" normalizeH="0" baseline="0" noProof="0">
                            <a:ln>
                              <a:noFill/>
                            </a:ln>
                            <a:solidFill>
                              <a:sysClr val="windowText" lastClr="000000"/>
                            </a:solidFill>
                            <a:effectLst/>
                            <a:uLnTx/>
                            <a:uFillTx/>
                            <a:latin typeface="Cambria Math"/>
                          </a:rPr>
                          <m:t>𝐶𝑉</m:t>
                        </m:r>
                      </m:e>
                      <m:sub>
                        <m:r>
                          <a:rPr kumimoji="0" lang="es-ES" sz="2200" b="0" i="1" u="none" strike="noStrike" kern="1200" cap="none" spc="0" normalizeH="0" baseline="0" noProof="0" smtClean="0">
                            <a:ln>
                              <a:noFill/>
                            </a:ln>
                            <a:solidFill>
                              <a:sysClr val="windowText" lastClr="000000"/>
                            </a:solidFill>
                            <a:effectLst/>
                            <a:uLnTx/>
                            <a:uFillTx/>
                            <a:latin typeface="Cambria Math"/>
                          </a:rPr>
                          <m:t>𝐴</m:t>
                        </m:r>
                      </m:sub>
                    </m:sSub>
                  </m:oMath>
                </a14:m>
                <a:r>
                  <a:rPr kumimoji="0" lang="es-ES" sz="2200" b="0" i="0" u="none" strike="noStrike" kern="1200" cap="none" spc="0" normalizeH="0" baseline="0" noProof="0" dirty="0">
                    <a:ln>
                      <a:noFill/>
                    </a:ln>
                    <a:solidFill>
                      <a:sysClr val="windowText" lastClr="000000"/>
                    </a:solidFill>
                    <a:effectLst/>
                    <a:uLnTx/>
                    <a:uFillTx/>
                    <a:latin typeface="Trebuchet MS (cuerpo)"/>
                  </a:rPr>
                  <a:t> = </a:t>
                </a:r>
                <a14:m>
                  <m:oMath xmlns:m="http://schemas.openxmlformats.org/officeDocument/2006/math">
                    <m:f>
                      <m:f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r>
                          <a:rPr kumimoji="0" lang="es-ES" sz="2200" b="0" i="1" u="none" strike="noStrike" kern="1200" cap="none" spc="0" normalizeH="0" baseline="0" noProof="0" smtClean="0">
                            <a:ln>
                              <a:noFill/>
                            </a:ln>
                            <a:solidFill>
                              <a:sysClr val="windowText" lastClr="000000"/>
                            </a:solidFill>
                            <a:effectLst/>
                            <a:uLnTx/>
                            <a:uFillTx/>
                            <a:latin typeface="Cambria Math"/>
                          </a:rPr>
                          <m:t>1</m:t>
                        </m:r>
                        <m:r>
                          <a:rPr kumimoji="0" lang="es-ES" sz="2200" b="0" i="1" u="none" strike="noStrike" kern="1200" cap="none" spc="0" normalizeH="0" baseline="0" noProof="0">
                            <a:ln>
                              <a:noFill/>
                            </a:ln>
                            <a:solidFill>
                              <a:sysClr val="windowText" lastClr="000000"/>
                            </a:solidFill>
                            <a:effectLst/>
                            <a:uLnTx/>
                            <a:uFillTx/>
                            <a:latin typeface="Cambria Math"/>
                          </a:rPr>
                          <m:t> </m:t>
                        </m:r>
                        <m:r>
                          <a:rPr kumimoji="0" lang="es-ES" sz="2200" b="0" i="1" u="none" strike="noStrike" kern="1200" cap="none" spc="0" normalizeH="0" baseline="0" noProof="0">
                            <a:ln>
                              <a:noFill/>
                            </a:ln>
                            <a:solidFill>
                              <a:sysClr val="windowText" lastClr="000000"/>
                            </a:solidFill>
                            <a:effectLst/>
                            <a:uLnTx/>
                            <a:uFillTx/>
                            <a:latin typeface="Cambria Math"/>
                          </a:rPr>
                          <m:t>𝑘𝑔</m:t>
                        </m:r>
                      </m:num>
                      <m:den>
                        <m:r>
                          <a:rPr kumimoji="0" lang="es-ES" sz="2200" b="0" i="1" u="none" strike="noStrike" kern="1200" cap="none" spc="0" normalizeH="0" baseline="0" noProof="0" smtClean="0">
                            <a:ln>
                              <a:noFill/>
                            </a:ln>
                            <a:solidFill>
                              <a:sysClr val="windowText" lastClr="000000"/>
                            </a:solidFill>
                            <a:effectLst/>
                            <a:uLnTx/>
                            <a:uFillTx/>
                            <a:latin typeface="Cambria Math"/>
                          </a:rPr>
                          <m:t>60</m:t>
                        </m:r>
                        <m:r>
                          <a:rPr kumimoji="0" lang="es-ES" sz="2200" b="0" i="1" u="none" strike="noStrike" kern="1200" cap="none" spc="0" normalizeH="0" baseline="0" noProof="0">
                            <a:ln>
                              <a:noFill/>
                            </a:ln>
                            <a:solidFill>
                              <a:sysClr val="windowText" lastClr="000000"/>
                            </a:solidFill>
                            <a:effectLst/>
                            <a:uLnTx/>
                            <a:uFillTx/>
                            <a:latin typeface="Cambria Math"/>
                          </a:rPr>
                          <m:t> </m:t>
                        </m:r>
                        <m:r>
                          <a:rPr kumimoji="0" lang="es-ES" sz="2200" b="0" i="1" u="none" strike="noStrike" kern="1200" cap="none" spc="0" normalizeH="0" baseline="0" noProof="0">
                            <a:ln>
                              <a:noFill/>
                            </a:ln>
                            <a:solidFill>
                              <a:sysClr val="windowText" lastClr="000000"/>
                            </a:solidFill>
                            <a:effectLst/>
                            <a:uLnTx/>
                            <a:uFillTx/>
                            <a:latin typeface="Cambria Math"/>
                          </a:rPr>
                          <m:t>𝑘𝑔</m:t>
                        </m:r>
                      </m:den>
                    </m:f>
                    <m:r>
                      <a:rPr kumimoji="0" lang="es-ES" sz="2200" b="0" i="1" u="none" strike="noStrike" kern="1200" cap="none" spc="0" normalizeH="0" baseline="0" noProof="0">
                        <a:ln>
                          <a:noFill/>
                        </a:ln>
                        <a:solidFill>
                          <a:sysClr val="windowText" lastClr="000000"/>
                        </a:solidFill>
                        <a:effectLst/>
                        <a:uLnTx/>
                        <a:uFillTx/>
                        <a:latin typeface="Cambria Math"/>
                      </a:rPr>
                      <m:t>∗100</m:t>
                    </m:r>
                    <m:r>
                      <a:rPr kumimoji="0" lang="es-ES" sz="2200" b="0" i="1" u="none" strike="noStrike" kern="1200" cap="none" spc="0" normalizeH="0" baseline="0" noProof="0">
                        <a:ln>
                          <a:noFill/>
                        </a:ln>
                        <a:solidFill>
                          <a:sysClr val="windowText" lastClr="000000"/>
                        </a:solidFill>
                        <a:effectLst/>
                        <a:uLnTx/>
                        <a:uFillTx/>
                        <a:latin typeface="Cambria Math"/>
                        <a:ea typeface="Cambria Math" panose="02040503050406030204" pitchFamily="18" charset="0"/>
                      </a:rPr>
                      <m:t>≅</m:t>
                    </m:r>
                    <m:r>
                      <a:rPr kumimoji="0" lang="es-ES" sz="22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1</m:t>
                    </m:r>
                    <m:r>
                      <a:rPr kumimoji="0" lang="es-ES" sz="2200" b="0" i="1" u="none" strike="noStrike" kern="1200" cap="none" spc="0" normalizeH="0" baseline="0" noProof="0">
                        <a:ln>
                          <a:noFill/>
                        </a:ln>
                        <a:solidFill>
                          <a:sysClr val="windowText" lastClr="000000"/>
                        </a:solidFill>
                        <a:effectLst/>
                        <a:uLnTx/>
                        <a:uFillTx/>
                        <a:latin typeface="Cambria Math"/>
                        <a:ea typeface="Cambria Math" panose="02040503050406030204" pitchFamily="18" charset="0"/>
                      </a:rPr>
                      <m:t>,</m:t>
                    </m:r>
                    <m:r>
                      <a:rPr kumimoji="0" lang="es-ES" sz="22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6</m:t>
                    </m:r>
                    <m:r>
                      <a:rPr kumimoji="0" lang="es-ES" sz="2200" b="0" i="1" u="none" strike="noStrike" kern="1200" cap="none" spc="0" normalizeH="0" baseline="0" noProof="0">
                        <a:ln>
                          <a:noFill/>
                        </a:ln>
                        <a:solidFill>
                          <a:sysClr val="windowText" lastClr="000000"/>
                        </a:solidFill>
                        <a:effectLst/>
                        <a:uLnTx/>
                        <a:uFillTx/>
                        <a:latin typeface="Cambria Math"/>
                        <a:ea typeface="Cambria Math" panose="02040503050406030204" pitchFamily="18" charset="0"/>
                      </a:rPr>
                      <m:t> %</m:t>
                    </m:r>
                  </m:oMath>
                </a14:m>
                <a:endParaRPr kumimoji="0" lang="es-ES"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smtClean="0">
                    <a:ln>
                      <a:noFill/>
                    </a:ln>
                    <a:solidFill>
                      <a:sysClr val="windowText" lastClr="000000"/>
                    </a:solidFill>
                    <a:effectLst/>
                    <a:uLnTx/>
                    <a:uFillTx/>
                    <a:latin typeface="Trebuchet MS (cuerpo)"/>
                  </a:rPr>
                  <a:t>	A </a:t>
                </a:r>
                <a:r>
                  <a:rPr kumimoji="0" lang="es-AR" sz="2200" b="0" i="0" u="none" strike="noStrike" kern="1200" cap="none" spc="0" normalizeH="0" baseline="0" noProof="0" dirty="0">
                    <a:ln>
                      <a:noFill/>
                    </a:ln>
                    <a:solidFill>
                      <a:sysClr val="windowText" lastClr="000000"/>
                    </a:solidFill>
                    <a:effectLst/>
                    <a:uLnTx/>
                    <a:uFillTx/>
                    <a:latin typeface="Trebuchet MS (cuerpo)"/>
                  </a:rPr>
                  <a:t>pesar que de que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la desviación</a:t>
                </a:r>
                <a:r>
                  <a:rPr kumimoji="0" lang="es-AR" sz="2200" b="0" i="0" u="none" strike="noStrike" kern="1200" cap="none" spc="0" normalizeH="0" noProof="0" dirty="0" smtClean="0">
                    <a:ln>
                      <a:noFill/>
                    </a:ln>
                    <a:solidFill>
                      <a:sysClr val="windowText" lastClr="000000"/>
                    </a:solidFill>
                    <a:effectLst/>
                    <a:uLnTx/>
                    <a:uFillTx/>
                    <a:latin typeface="Trebuchet MS (cuerpo)"/>
                  </a:rPr>
                  <a:t> estándar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para </a:t>
                </a:r>
                <a:r>
                  <a:rPr kumimoji="0" lang="es-AR" sz="2200" b="0" i="0" u="none" strike="noStrike" kern="1200" cap="none" spc="0" normalizeH="0" baseline="0" noProof="0" dirty="0">
                    <a:ln>
                      <a:noFill/>
                    </a:ln>
                    <a:solidFill>
                      <a:sysClr val="windowText" lastClr="000000"/>
                    </a:solidFill>
                    <a:effectLst/>
                    <a:uLnTx/>
                    <a:uFillTx/>
                    <a:latin typeface="Trebuchet MS (cuerpo)"/>
                  </a:rPr>
                  <a:t>los bebés es menor que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para </a:t>
                </a:r>
                <a:r>
                  <a:rPr kumimoji="0" lang="es-AR" sz="2200" b="0" i="0" u="none" strike="noStrike" kern="1200" cap="none" spc="0" normalizeH="0" baseline="0" noProof="0" dirty="0">
                    <a:ln>
                      <a:noFill/>
                    </a:ln>
                    <a:solidFill>
                      <a:sysClr val="windowText" lastClr="000000"/>
                    </a:solidFill>
                    <a:effectLst/>
                    <a:uLnTx/>
                    <a:uFillTx/>
                    <a:latin typeface="Trebuchet MS (cuerpo)"/>
                  </a:rPr>
                  <a:t>los adultos (0,5 kg &lt; 1 kg), se observa que la variación del peso de los bebés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de 0,5 kg</a:t>
                </a:r>
                <a:r>
                  <a:rPr kumimoji="0" lang="es-AR" sz="2200" b="0" i="0" u="none" strike="noStrike" kern="1200" cap="none" spc="0" normalizeH="0" noProof="0" dirty="0" smtClean="0">
                    <a:ln>
                      <a:noFill/>
                    </a:ln>
                    <a:solidFill>
                      <a:sysClr val="windowText" lastClr="000000"/>
                    </a:solidFill>
                    <a:effectLst/>
                    <a:uLnTx/>
                    <a:uFillTx/>
                    <a:latin typeface="Trebuchet MS (cuerpo)"/>
                  </a:rPr>
                  <a:t>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en relación a </a:t>
                </a:r>
                <a:r>
                  <a:rPr kumimoji="0" lang="es-AR" sz="2200" b="0" i="0" u="none" strike="noStrike" kern="1200" cap="none" spc="0" normalizeH="0" baseline="0" noProof="0" dirty="0">
                    <a:ln>
                      <a:noFill/>
                    </a:ln>
                    <a:solidFill>
                      <a:sysClr val="windowText" lastClr="000000"/>
                    </a:solidFill>
                    <a:effectLst/>
                    <a:uLnTx/>
                    <a:uFillTx/>
                    <a:latin typeface="Trebuchet MS (cuerpo)"/>
                  </a:rPr>
                  <a:t>un peso medio de 3kg es mucho más significativa que la variación del peso de los adultos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de 1 kg </a:t>
                </a:r>
                <a:r>
                  <a:rPr kumimoji="0" lang="es-AR" sz="2200" b="0" i="0" u="none" strike="noStrike" kern="1200" cap="none" spc="0" normalizeH="0" baseline="0" noProof="0" dirty="0">
                    <a:ln>
                      <a:noFill/>
                    </a:ln>
                    <a:solidFill>
                      <a:sysClr val="windowText" lastClr="000000"/>
                    </a:solidFill>
                    <a:effectLst/>
                    <a:uLnTx/>
                    <a:uFillTx/>
                    <a:latin typeface="Trebuchet MS (cuerpo)"/>
                  </a:rPr>
                  <a:t>sobre un peso medio de 60 kg. Esta situación es puesta de manifiesto por el coeficiente de variación, pues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𝐶𝑉</m:t>
                        </m:r>
                      </m:e>
                      <m:sub>
                        <m:r>
                          <a:rPr kumimoji="0" lang="es-ES" sz="2200" b="0" i="1" u="none" strike="noStrike" kern="1200" cap="none" spc="0" normalizeH="0" baseline="0" noProof="0">
                            <a:ln>
                              <a:noFill/>
                            </a:ln>
                            <a:solidFill>
                              <a:sysClr val="windowText" lastClr="000000"/>
                            </a:solidFill>
                            <a:effectLst/>
                            <a:uLnTx/>
                            <a:uFillTx/>
                            <a:latin typeface="Cambria Math"/>
                          </a:rPr>
                          <m:t>𝐵</m:t>
                        </m:r>
                      </m:sub>
                    </m:sSub>
                  </m:oMath>
                </a14:m>
                <a:r>
                  <a:rPr kumimoji="0" lang="es-AR" sz="2200" b="0" i="0" u="none" strike="noStrike" kern="1200" cap="none" spc="0" normalizeH="0" baseline="0" noProof="0" dirty="0">
                    <a:ln>
                      <a:noFill/>
                    </a:ln>
                    <a:solidFill>
                      <a:sysClr val="windowText" lastClr="000000"/>
                    </a:solidFill>
                    <a:effectLst/>
                    <a:uLnTx/>
                    <a:uFillTx/>
                    <a:latin typeface="Trebuchet MS (cuerpo)"/>
                  </a:rPr>
                  <a:t> &gt;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𝐶𝑉</m:t>
                        </m:r>
                      </m:e>
                      <m:sub>
                        <m:r>
                          <a:rPr kumimoji="0" lang="es-ES" sz="2200" b="0" i="1" u="none" strike="noStrike" kern="1200" cap="none" spc="0" normalizeH="0" baseline="0" noProof="0" smtClean="0">
                            <a:ln>
                              <a:noFill/>
                            </a:ln>
                            <a:solidFill>
                              <a:sysClr val="windowText" lastClr="000000"/>
                            </a:solidFill>
                            <a:effectLst/>
                            <a:uLnTx/>
                            <a:uFillTx/>
                            <a:latin typeface="Cambria Math"/>
                          </a:rPr>
                          <m:t>𝐴</m:t>
                        </m:r>
                      </m:sub>
                    </m:sSub>
                  </m:oMath>
                </a14:m>
                <a:r>
                  <a:rPr kumimoji="0" lang="es-AR" sz="2200" b="0" i="0" u="none" strike="noStrike" kern="1200" cap="none" spc="0" normalizeH="0" baseline="0" noProof="0" dirty="0">
                    <a:ln>
                      <a:noFill/>
                    </a:ln>
                    <a:solidFill>
                      <a:sysClr val="windowText" lastClr="000000"/>
                    </a:solidFill>
                    <a:effectLst/>
                    <a:uLnTx/>
                    <a:uFillTx/>
                    <a:latin typeface="Trebuchet MS (cuerpo)"/>
                  </a:rPr>
                  <a:t>    (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16,7% </a:t>
                </a:r>
                <a:r>
                  <a:rPr kumimoji="0" lang="es-AR" sz="2200" b="0" i="0" u="none" strike="noStrike" kern="1200" cap="none" spc="0" normalizeH="0" baseline="0" noProof="0" dirty="0">
                    <a:ln>
                      <a:noFill/>
                    </a:ln>
                    <a:solidFill>
                      <a:sysClr val="windowText" lastClr="000000"/>
                    </a:solidFill>
                    <a:effectLst/>
                    <a:uLnTx/>
                    <a:uFillTx/>
                    <a:latin typeface="Trebuchet MS (cuerpo)"/>
                  </a:rPr>
                  <a:t>&gt; 1,6%).</a:t>
                </a:r>
              </a:p>
            </p:txBody>
          </p:sp>
        </mc:Choice>
        <mc:Fallback xmlns="">
          <p:sp>
            <p:nvSpPr>
              <p:cNvPr id="19" name="Marcador de contenido 2">
                <a:extLst>
                  <a:ext uri="{FF2B5EF4-FFF2-40B4-BE49-F238E27FC236}">
                    <a16:creationId xmlns:a16="http://schemas.microsoft.com/office/drawing/2014/main" id="{5B64EDB8-9EAC-499E-9011-31C94BF4C639}"/>
                  </a:ext>
                </a:extLst>
              </p:cNvPr>
              <p:cNvSpPr txBox="1">
                <a:spLocks noRot="1" noChangeAspect="1" noMove="1" noResize="1" noEditPoints="1" noAdjustHandles="1" noChangeArrowheads="1" noChangeShapeType="1" noTextEdit="1"/>
              </p:cNvSpPr>
              <p:nvPr/>
            </p:nvSpPr>
            <p:spPr>
              <a:xfrm>
                <a:off x="601883" y="382302"/>
                <a:ext cx="11111695" cy="6157394"/>
              </a:xfrm>
              <a:prstGeom prst="rect">
                <a:avLst/>
              </a:prstGeom>
              <a:blipFill>
                <a:blip r:embed="rId2"/>
                <a:stretch>
                  <a:fillRect l="-713" t="-99" r="-713" b="-1287"/>
                </a:stretch>
              </a:blipFill>
            </p:spPr>
            <p:txBody>
              <a:bodyPr/>
              <a:lstStyle/>
              <a:p>
                <a:r>
                  <a:rPr lang="es-ES">
                    <a:noFill/>
                  </a:rPr>
                  <a:t> </a:t>
                </a:r>
              </a:p>
            </p:txBody>
          </p:sp>
        </mc:Fallback>
      </mc:AlternateContent>
    </p:spTree>
    <p:extLst>
      <p:ext uri="{BB962C8B-B14F-4D97-AF65-F5344CB8AC3E}">
        <p14:creationId xmlns:p14="http://schemas.microsoft.com/office/powerpoint/2010/main" val="6370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3476" y="5380466"/>
            <a:ext cx="11457696" cy="150810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de Variabilidad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La Entropía</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12C95EBD-4CFF-45AA-AF6B-6247B06C4479}"/>
                  </a:ext>
                </a:extLst>
              </p:cNvPr>
              <p:cNvSpPr txBox="1">
                <a:spLocks/>
              </p:cNvSpPr>
              <p:nvPr/>
            </p:nvSpPr>
            <p:spPr>
              <a:xfrm>
                <a:off x="573476" y="914400"/>
                <a:ext cx="11255851" cy="44660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Para </a:t>
                </a:r>
                <a:r>
                  <a:rPr kumimoji="0" lang="es-ES" sz="2200" b="0" i="0" u="none" strike="noStrike" kern="1200" cap="none" spc="0" normalizeH="0" baseline="0" noProof="0" dirty="0">
                    <a:ln>
                      <a:noFill/>
                    </a:ln>
                    <a:solidFill>
                      <a:sysClr val="windowText" lastClr="000000"/>
                    </a:solidFill>
                    <a:effectLst/>
                    <a:uLnTx/>
                    <a:uFillTx/>
                    <a:latin typeface="Trebuchet MS (cuerpo)"/>
                  </a:rPr>
                  <a:t>variables cualitativas/cuasi-cuantitativas el concepto de variabilidad está vinculado a la noción de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concentración-dispersión.</a:t>
                </a:r>
                <a:endParaRPr kumimoji="0" lang="es-ES"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La </a:t>
                </a:r>
                <a:r>
                  <a:rPr kumimoji="0" lang="es-ES" sz="2200" b="0" i="0" u="none" strike="noStrike" kern="1200" cap="none" spc="0" normalizeH="0" baseline="0" noProof="0" dirty="0">
                    <a:ln>
                      <a:noFill/>
                    </a:ln>
                    <a:solidFill>
                      <a:sysClr val="windowText" lastClr="000000"/>
                    </a:solidFill>
                    <a:effectLst/>
                    <a:uLnTx/>
                    <a:uFillTx/>
                    <a:latin typeface="Trebuchet MS (cuerpo)"/>
                  </a:rPr>
                  <a:t>entropía cuantifica el nivel de incertidumbre acerca de la clase a la que pertenece el dato y se calcula mediante la siguiente expresión: </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14:m>
                  <m:oMathPara xmlns:m="http://schemas.openxmlformats.org/officeDocument/2006/math">
                    <m:oMathParaPr>
                      <m:jc m:val="center"/>
                    </m:oMathParaPr>
                    <m:oMath xmlns:m="http://schemas.openxmlformats.org/officeDocument/2006/math">
                      <m:r>
                        <a:rPr kumimoji="0" lang="es-ES" sz="2200" b="0" i="1" u="none" strike="noStrike" kern="1200" cap="none" spc="0" normalizeH="0" baseline="0" noProof="0">
                          <a:ln>
                            <a:noFill/>
                          </a:ln>
                          <a:solidFill>
                            <a:sysClr val="windowText" lastClr="000000"/>
                          </a:solidFill>
                          <a:effectLst/>
                          <a:uLnTx/>
                          <a:uFillTx/>
                          <a:latin typeface="Cambria Math"/>
                        </a:rPr>
                        <m:t>𝐻</m:t>
                      </m:r>
                      <m:r>
                        <a:rPr kumimoji="0" lang="es-ES" sz="2200" b="0" i="1" u="none" strike="noStrike" kern="1200" cap="none" spc="0" normalizeH="0" baseline="0" noProof="0">
                          <a:ln>
                            <a:noFill/>
                          </a:ln>
                          <a:solidFill>
                            <a:sysClr val="windowText" lastClr="000000"/>
                          </a:solidFill>
                          <a:effectLst/>
                          <a:uLnTx/>
                          <a:uFillTx/>
                          <a:latin typeface="Cambria Math"/>
                        </a:rPr>
                        <m:t>=−</m:t>
                      </m:r>
                      <m:nary>
                        <m:naryPr>
                          <m:chr m:val="∑"/>
                          <m:subHide m:val="on"/>
                          <m:supHide m:val="on"/>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naryPr>
                        <m:sub/>
                        <m:sup/>
                        <m:e>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𝑓</m:t>
                              </m:r>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t>′</m:t>
                              </m:r>
                            </m:e>
                            <m:sub>
                              <m:r>
                                <a:rPr kumimoji="0" lang="es-AR" sz="2200" b="0" i="1" u="none" strike="noStrike" kern="1200" cap="none" spc="0" normalizeH="0" baseline="0" noProof="0">
                                  <a:ln>
                                    <a:noFill/>
                                  </a:ln>
                                  <a:solidFill>
                                    <a:sysClr val="windowText" lastClr="000000"/>
                                  </a:solidFill>
                                  <a:effectLst/>
                                  <a:uLnTx/>
                                  <a:uFillTx/>
                                  <a:latin typeface="Cambria Math"/>
                                </a:rPr>
                                <m:t>𝑖</m:t>
                              </m:r>
                            </m:sub>
                          </m:sSub>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a:ln>
                                <a:noFill/>
                              </a:ln>
                              <a:solidFill>
                                <a:sysClr val="windowText" lastClr="000000"/>
                              </a:solidFill>
                              <a:effectLst/>
                              <a:uLnTx/>
                              <a:uFillTx/>
                              <a:latin typeface="Cambria Math"/>
                            </a:rPr>
                            <m:t>𝑙𝑜𝑔</m:t>
                          </m:r>
                        </m:e>
                      </m:nary>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𝑓</m:t>
                          </m:r>
                          <m: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t>′</m:t>
                          </m:r>
                        </m:e>
                        <m:sub>
                          <m:r>
                            <a:rPr kumimoji="0" lang="es-AR" sz="2200" b="0" i="1" u="none" strike="noStrike" kern="1200" cap="none" spc="0" normalizeH="0" baseline="0" noProof="0">
                              <a:ln>
                                <a:noFill/>
                              </a:ln>
                              <a:solidFill>
                                <a:sysClr val="windowText" lastClr="000000"/>
                              </a:solidFill>
                              <a:effectLst/>
                              <a:uLnTx/>
                              <a:uFillTx/>
                              <a:latin typeface="Cambria Math"/>
                            </a:rPr>
                            <m:t>𝑖</m:t>
                          </m:r>
                        </m:sub>
                      </m:sSub>
                    </m:oMath>
                  </m:oMathPara>
                </a14:m>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ts val="1000"/>
                  </a:spcBef>
                  <a:spcAft>
                    <a:spcPts val="0"/>
                  </a:spcAft>
                  <a:buClr>
                    <a:sysClr val="windowText" lastClr="000000"/>
                  </a:buClr>
                  <a:buSzTx/>
                  <a:buFont typeface="Wingdings" panose="05000000000000000000" pitchFamily="2" charset="2"/>
                  <a:buChar char="§"/>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A mayor entropía, mayor dispersión de los datos y mayor incertidumbre. </a:t>
                </a:r>
              </a:p>
              <a:p>
                <a:pPr marL="228600" marR="0" lvl="0" indent="-228600" algn="just" defTabSz="914400" rtl="0" eaLnBrk="1" fontAlgn="auto" latinLnBrk="0" hangingPunct="1">
                  <a:lnSpc>
                    <a:spcPct val="120000"/>
                  </a:lnSpc>
                  <a:spcBef>
                    <a:spcPts val="1000"/>
                  </a:spcBef>
                  <a:spcAft>
                    <a:spcPts val="0"/>
                  </a:spcAft>
                  <a:buClr>
                    <a:sysClr val="windowText" lastClr="000000"/>
                  </a:buClr>
                  <a:buSzTx/>
                  <a:buFont typeface="Wingdings" panose="05000000000000000000" pitchFamily="2" charset="2"/>
                  <a:buChar char="§"/>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La entropía aumenta en la medida en que más equitativamente se distribuyen las frecuencias entre las clases y con el número de clases.</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mc:Choice>
        <mc:Fallback>
          <p:sp>
            <p:nvSpPr>
              <p:cNvPr id="3" name="Marcador de contenido 2">
                <a:extLst>
                  <a:ext uri="{FF2B5EF4-FFF2-40B4-BE49-F238E27FC236}">
                    <a16:creationId xmlns:a16="http://schemas.microsoft.com/office/drawing/2014/main" id="{12C95EBD-4CFF-45AA-AF6B-6247B06C4479}"/>
                  </a:ext>
                </a:extLst>
              </p:cNvPr>
              <p:cNvSpPr txBox="1">
                <a:spLocks noRot="1" noChangeAspect="1" noMove="1" noResize="1" noEditPoints="1" noAdjustHandles="1" noChangeArrowheads="1" noChangeShapeType="1" noTextEdit="1"/>
              </p:cNvSpPr>
              <p:nvPr/>
            </p:nvSpPr>
            <p:spPr>
              <a:xfrm>
                <a:off x="573476" y="914400"/>
                <a:ext cx="11255851" cy="4466065"/>
              </a:xfrm>
              <a:prstGeom prst="rect">
                <a:avLst/>
              </a:prstGeom>
              <a:blipFill>
                <a:blip r:embed="rId2"/>
                <a:stretch>
                  <a:fillRect l="-704" t="-136" r="-650"/>
                </a:stretch>
              </a:blipFill>
            </p:spPr>
            <p:txBody>
              <a:bodyPr/>
              <a:lstStyle/>
              <a:p>
                <a:r>
                  <a:rPr lang="es-ES">
                    <a:noFill/>
                  </a:rPr>
                  <a:t> </a:t>
                </a:r>
              </a:p>
            </p:txBody>
          </p:sp>
        </mc:Fallback>
      </mc:AlternateContent>
    </p:spTree>
    <p:extLst>
      <p:ext uri="{BB962C8B-B14F-4D97-AF65-F5344CB8AC3E}">
        <p14:creationId xmlns:p14="http://schemas.microsoft.com/office/powerpoint/2010/main" val="2443397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55C2D3A0-E1AB-4EE2-B782-605618E0F434}"/>
              </a:ext>
            </a:extLst>
          </p:cNvPr>
          <p:cNvSpPr txBox="1">
            <a:spLocks/>
          </p:cNvSpPr>
          <p:nvPr/>
        </p:nvSpPr>
        <p:spPr>
          <a:xfrm>
            <a:off x="838200" y="198973"/>
            <a:ext cx="10713720" cy="649138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Ejemplo: </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	Si hubiera que arriesgarse  a adivinar qué color eligió cualquiera de los sujetos para representar la palabra paz en la serie de datos siguientes diríamos blanco, tanto para la serie 1 como para la 2, ya que fue el más elegido, pero tenemos más certidumbre en la predicción en la serie 1 que en la 2.</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        </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   Color                                    blanco    verde    amarillo   celeste    rosa</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Serie 1: Nro. de sujetos              16          8            5              7           4</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Serie 2: Nro. de sujetos              10          8            6              9           7</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8800"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¿Pero qué contestaríamos si la distribución de datos fuera como se muestra a continuación?</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8800"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Color                                         blanco   verde    amarillo   celeste    rosa</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8800" b="0" i="0" u="none" strike="noStrike" kern="1200" cap="none" spc="0" normalizeH="0" baseline="0" noProof="0" dirty="0" smtClean="0">
                <a:ln>
                  <a:noFill/>
                </a:ln>
                <a:solidFill>
                  <a:sysClr val="windowText" lastClr="000000"/>
                </a:solidFill>
                <a:effectLst/>
                <a:uLnTx/>
                <a:uFillTx/>
                <a:latin typeface="Trebuchet MS (cuerpo)"/>
              </a:rPr>
              <a:t>Serie 3: Nro. de sujetos                8           8            8             8            8</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4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7535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2A6339C4-906C-443D-8E8E-551EAF347AD8}"/>
              </a:ext>
            </a:extLst>
          </p:cNvPr>
          <p:cNvSpPr txBox="1">
            <a:spLocks/>
          </p:cNvSpPr>
          <p:nvPr/>
        </p:nvSpPr>
        <p:spPr>
          <a:xfrm>
            <a:off x="685800" y="265591"/>
            <a:ext cx="10851507" cy="246236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all" spc="0" normalizeH="0" baseline="0" noProof="0" dirty="0" smtClean="0">
                <a:ln>
                  <a:noFill/>
                </a:ln>
                <a:solidFill>
                  <a:sysClr val="windowText" lastClr="000000"/>
                </a:solidFill>
                <a:effectLst/>
                <a:uLnTx/>
                <a:uFillTx/>
                <a:latin typeface="Trebuchet MS (cuerpo)"/>
              </a:rPr>
              <a:t>Conclusión</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La entropía va en aumento </a:t>
            </a:r>
            <a:r>
              <a:rPr kumimoji="0" lang="es-ES" sz="2200" b="0" i="0" u="none" strike="noStrike" kern="1200" cap="none" spc="0" normalizeH="0" baseline="0" noProof="0" dirty="0" err="1" smtClean="0">
                <a:ln>
                  <a:noFill/>
                </a:ln>
                <a:solidFill>
                  <a:sysClr val="windowText" lastClr="000000"/>
                </a:solidFill>
                <a:effectLst/>
                <a:uLnTx/>
                <a:uFillTx/>
                <a:latin typeface="Trebuchet MS (cuerpo)"/>
              </a:rPr>
              <a:t>H</a:t>
            </a:r>
            <a:r>
              <a:rPr kumimoji="0" lang="es-ES" sz="2200" b="0" i="0" u="none" strike="noStrike" kern="1200" cap="none" spc="0" normalizeH="0" baseline="-25000" noProof="0" dirty="0" err="1" smtClean="0">
                <a:ln>
                  <a:noFill/>
                </a:ln>
                <a:solidFill>
                  <a:sysClr val="windowText" lastClr="000000"/>
                </a:solidFill>
                <a:effectLst/>
                <a:uLnTx/>
                <a:uFillTx/>
                <a:latin typeface="Trebuchet MS (cuerpo)"/>
              </a:rPr>
              <a:t>serie</a:t>
            </a:r>
            <a:r>
              <a:rPr kumimoji="0" lang="es-ES" sz="2200" b="0" i="0" u="none" strike="noStrike" kern="1200" cap="none" spc="0" normalizeH="0" baseline="-25000" noProof="0" dirty="0" smtClean="0">
                <a:ln>
                  <a:noFill/>
                </a:ln>
                <a:solidFill>
                  <a:sysClr val="windowText" lastClr="000000"/>
                </a:solidFill>
                <a:effectLst/>
                <a:uLnTx/>
                <a:uFillTx/>
                <a:latin typeface="Trebuchet MS (cuerpo)"/>
              </a:rPr>
              <a:t> 1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&lt; </a:t>
            </a:r>
            <a:r>
              <a:rPr kumimoji="0" lang="es-ES" sz="2200" b="0" i="0" u="none" strike="noStrike" kern="1200" cap="none" spc="0" normalizeH="0" baseline="0" noProof="0" dirty="0" err="1" smtClean="0">
                <a:ln>
                  <a:noFill/>
                </a:ln>
                <a:solidFill>
                  <a:sysClr val="windowText" lastClr="000000"/>
                </a:solidFill>
                <a:effectLst/>
                <a:uLnTx/>
                <a:uFillTx/>
                <a:latin typeface="Trebuchet MS (cuerpo)"/>
              </a:rPr>
              <a:t>H</a:t>
            </a:r>
            <a:r>
              <a:rPr kumimoji="0" lang="es-ES" sz="2200" b="0" i="0" u="none" strike="noStrike" kern="1200" cap="none" spc="0" normalizeH="0" baseline="-25000" noProof="0" dirty="0" err="1" smtClean="0">
                <a:ln>
                  <a:noFill/>
                </a:ln>
                <a:solidFill>
                  <a:sysClr val="windowText" lastClr="000000"/>
                </a:solidFill>
                <a:effectLst/>
                <a:uLnTx/>
                <a:uFillTx/>
                <a:latin typeface="Trebuchet MS (cuerpo)"/>
              </a:rPr>
              <a:t>serie</a:t>
            </a:r>
            <a:r>
              <a:rPr kumimoji="0" lang="es-ES" sz="2200" b="0" i="0" u="none" strike="noStrike" kern="1200" cap="none" spc="0" normalizeH="0" baseline="-25000" noProof="0" dirty="0" smtClean="0">
                <a:ln>
                  <a:noFill/>
                </a:ln>
                <a:solidFill>
                  <a:sysClr val="windowText" lastClr="000000"/>
                </a:solidFill>
                <a:effectLst/>
                <a:uLnTx/>
                <a:uFillTx/>
                <a:latin typeface="Trebuchet MS (cuerpo)"/>
              </a:rPr>
              <a:t> 2</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  &lt; </a:t>
            </a:r>
            <a:r>
              <a:rPr kumimoji="0" lang="es-ES" sz="2200" b="0" i="0" u="none" strike="noStrike" kern="1200" cap="none" spc="0" normalizeH="0" baseline="0" noProof="0" dirty="0" err="1" smtClean="0">
                <a:ln>
                  <a:noFill/>
                </a:ln>
                <a:solidFill>
                  <a:sysClr val="windowText" lastClr="000000"/>
                </a:solidFill>
                <a:effectLst/>
                <a:uLnTx/>
                <a:uFillTx/>
                <a:latin typeface="Trebuchet MS (cuerpo)"/>
              </a:rPr>
              <a:t>H</a:t>
            </a:r>
            <a:r>
              <a:rPr kumimoji="0" lang="es-ES" sz="2200" b="0" i="0" u="none" strike="noStrike" kern="1200" cap="none" spc="0" normalizeH="0" baseline="-25000" noProof="0" dirty="0" err="1" smtClean="0">
                <a:ln>
                  <a:noFill/>
                </a:ln>
                <a:solidFill>
                  <a:sysClr val="windowText" lastClr="000000"/>
                </a:solidFill>
                <a:effectLst/>
                <a:uLnTx/>
                <a:uFillTx/>
                <a:latin typeface="Trebuchet MS (cuerpo)"/>
              </a:rPr>
              <a:t>serie</a:t>
            </a:r>
            <a:r>
              <a:rPr kumimoji="0" lang="es-ES" sz="2200" b="0" i="0" u="none" strike="noStrike" kern="1200" cap="none" spc="0" normalizeH="0" baseline="-25000" noProof="0" dirty="0" smtClean="0">
                <a:ln>
                  <a:noFill/>
                </a:ln>
                <a:solidFill>
                  <a:sysClr val="windowText" lastClr="000000"/>
                </a:solidFill>
                <a:effectLst/>
                <a:uLnTx/>
                <a:uFillTx/>
                <a:latin typeface="Trebuchet MS (cuerpo)"/>
              </a:rPr>
              <a:t> 3 </a:t>
            </a:r>
            <a:r>
              <a:rPr kumimoji="0" lang="es-ES" sz="2200" b="0" i="0" u="none" strike="noStrike" kern="1200" cap="none" spc="0" normalizeH="0" noProof="0" dirty="0" smtClean="0">
                <a:ln>
                  <a:noFill/>
                </a:ln>
                <a:solidFill>
                  <a:sysClr val="windowText" lastClr="000000"/>
                </a:solidFill>
                <a:effectLst/>
                <a:uLnTx/>
                <a:uFillTx/>
                <a:latin typeface="Trebuchet MS (cuerpo)"/>
              </a:rPr>
              <a:t>,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siendo la serie 3 de datos la que posee mayor entropía ya que todos los valores se reparten con la misma frecuencia.</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Esto puede comprobarse mediante el cálculo de la entropía según la fórmula presentada.</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200" b="0" i="0" u="none" strike="noStrike" kern="1200" cap="all" spc="0" normalizeH="0" baseline="0" noProof="0" dirty="0">
              <a:ln>
                <a:noFill/>
              </a:ln>
              <a:solidFill>
                <a:sysClr val="windowText" lastClr="000000"/>
              </a:solidFill>
              <a:effectLst/>
              <a:uLnTx/>
              <a:uFillTx/>
              <a:latin typeface="Tw Cen MT" panose="020B0602020104020603"/>
            </a:endParaRPr>
          </a:p>
        </p:txBody>
      </p:sp>
      <p:graphicFrame>
        <p:nvGraphicFramePr>
          <p:cNvPr id="3" name="Tabla 5">
            <a:extLst>
              <a:ext uri="{FF2B5EF4-FFF2-40B4-BE49-F238E27FC236}">
                <a16:creationId xmlns:a16="http://schemas.microsoft.com/office/drawing/2014/main" id="{98E13EED-CECF-4687-ACD6-C868479F7DD1}"/>
              </a:ext>
            </a:extLst>
          </p:cNvPr>
          <p:cNvGraphicFramePr>
            <a:graphicFrameLocks noGrp="1"/>
          </p:cNvGraphicFramePr>
          <p:nvPr>
            <p:extLst>
              <p:ext uri="{D42A27DB-BD31-4B8C-83A1-F6EECF244321}">
                <p14:modId xmlns:p14="http://schemas.microsoft.com/office/powerpoint/2010/main" val="504209535"/>
              </p:ext>
            </p:extLst>
          </p:nvPr>
        </p:nvGraphicFramePr>
        <p:xfrm>
          <a:off x="906525" y="3459481"/>
          <a:ext cx="10410055" cy="2941319"/>
        </p:xfrm>
        <a:graphic>
          <a:graphicData uri="http://schemas.openxmlformats.org/drawingml/2006/table">
            <a:tbl>
              <a:tblPr firstRow="1" bandRow="1"/>
              <a:tblGrid>
                <a:gridCol w="1487151">
                  <a:extLst>
                    <a:ext uri="{9D8B030D-6E8A-4147-A177-3AD203B41FA5}">
                      <a16:colId xmlns:a16="http://schemas.microsoft.com/office/drawing/2014/main" val="842590539"/>
                    </a:ext>
                  </a:extLst>
                </a:gridCol>
                <a:gridCol w="1487151">
                  <a:extLst>
                    <a:ext uri="{9D8B030D-6E8A-4147-A177-3AD203B41FA5}">
                      <a16:colId xmlns:a16="http://schemas.microsoft.com/office/drawing/2014/main" val="3634116784"/>
                    </a:ext>
                  </a:extLst>
                </a:gridCol>
                <a:gridCol w="1711485">
                  <a:extLst>
                    <a:ext uri="{9D8B030D-6E8A-4147-A177-3AD203B41FA5}">
                      <a16:colId xmlns:a16="http://schemas.microsoft.com/office/drawing/2014/main" val="3525190638"/>
                    </a:ext>
                  </a:extLst>
                </a:gridCol>
                <a:gridCol w="1125650">
                  <a:extLst>
                    <a:ext uri="{9D8B030D-6E8A-4147-A177-3AD203B41FA5}">
                      <a16:colId xmlns:a16="http://schemas.microsoft.com/office/drawing/2014/main" val="1192788085"/>
                    </a:ext>
                  </a:extLst>
                </a:gridCol>
                <a:gridCol w="1762382">
                  <a:extLst>
                    <a:ext uri="{9D8B030D-6E8A-4147-A177-3AD203B41FA5}">
                      <a16:colId xmlns:a16="http://schemas.microsoft.com/office/drawing/2014/main" val="2597784655"/>
                    </a:ext>
                  </a:extLst>
                </a:gridCol>
                <a:gridCol w="1289192">
                  <a:extLst>
                    <a:ext uri="{9D8B030D-6E8A-4147-A177-3AD203B41FA5}">
                      <a16:colId xmlns:a16="http://schemas.microsoft.com/office/drawing/2014/main" val="2062185042"/>
                    </a:ext>
                  </a:extLst>
                </a:gridCol>
                <a:gridCol w="1547044">
                  <a:extLst>
                    <a:ext uri="{9D8B030D-6E8A-4147-A177-3AD203B41FA5}">
                      <a16:colId xmlns:a16="http://schemas.microsoft.com/office/drawing/2014/main" val="237955234"/>
                    </a:ext>
                  </a:extLst>
                </a:gridCol>
              </a:tblGrid>
              <a:tr h="634491">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sz="2000" b="0" dirty="0">
                          <a:solidFill>
                            <a:schemeClr val="bg1"/>
                          </a:solidFill>
                          <a:latin typeface="Trebuchet MS (cuerpo)"/>
                        </a:rPr>
                        <a:t>Color</a:t>
                      </a:r>
                      <a:endParaRPr lang="es-AR" sz="2000" b="0"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sz="2000" b="0" i="1" dirty="0">
                          <a:solidFill>
                            <a:schemeClr val="bg1"/>
                          </a:solidFill>
                          <a:latin typeface="Times New Roman" panose="02020603050405020304" pitchFamily="18" charset="0"/>
                          <a:cs typeface="Times New Roman" panose="02020603050405020304" pitchFamily="18" charset="0"/>
                        </a:rPr>
                        <a:t>f´</a:t>
                      </a:r>
                      <a:endParaRPr lang="es-AR" sz="2000" b="0" i="1" dirty="0">
                        <a:solidFill>
                          <a:schemeClr val="bg1"/>
                        </a:solidFill>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0" i="1" dirty="0">
                          <a:solidFill>
                            <a:schemeClr val="bg1"/>
                          </a:solidFill>
                          <a:latin typeface="Times New Roman" panose="02020603050405020304" pitchFamily="18" charset="0"/>
                          <a:cs typeface="Times New Roman" panose="02020603050405020304" pitchFamily="18" charset="0"/>
                        </a:rPr>
                        <a:t>- </a:t>
                      </a:r>
                      <a:r>
                        <a:rPr lang="es-ES" sz="2000" b="0" i="1" dirty="0" err="1">
                          <a:solidFill>
                            <a:schemeClr val="bg1"/>
                          </a:solidFill>
                          <a:latin typeface="Times New Roman" panose="02020603050405020304" pitchFamily="18" charset="0"/>
                          <a:cs typeface="Times New Roman" panose="02020603050405020304" pitchFamily="18" charset="0"/>
                        </a:rPr>
                        <a:t>f´log</a:t>
                      </a:r>
                      <a:r>
                        <a:rPr lang="es-ES" sz="2000" b="0" i="1" dirty="0">
                          <a:solidFill>
                            <a:schemeClr val="bg1"/>
                          </a:solidFill>
                          <a:latin typeface="Times New Roman" panose="02020603050405020304" pitchFamily="18" charset="0"/>
                          <a:cs typeface="Times New Roman" panose="02020603050405020304" pitchFamily="18" charset="0"/>
                        </a:rPr>
                        <a:t> f´</a:t>
                      </a:r>
                    </a:p>
                    <a:p>
                      <a:pPr marL="0" marR="0" lvl="0" indent="0" algn="ctr" defTabSz="914400" rtl="0" eaLnBrk="1" fontAlgn="auto" latinLnBrk="0" hangingPunct="1">
                        <a:lnSpc>
                          <a:spcPct val="100000"/>
                        </a:lnSpc>
                        <a:spcBef>
                          <a:spcPts val="0"/>
                        </a:spcBef>
                        <a:spcAft>
                          <a:spcPts val="0"/>
                        </a:spcAft>
                        <a:buClrTx/>
                        <a:buSzTx/>
                        <a:buFontTx/>
                        <a:buNone/>
                        <a:tabLst/>
                        <a:defRPr/>
                      </a:pPr>
                      <a:r>
                        <a:rPr lang="es-AR" sz="2000" b="0" dirty="0">
                          <a:solidFill>
                            <a:schemeClr val="bg1"/>
                          </a:solidFill>
                          <a:latin typeface="Trebuchet MS (cuerpo)"/>
                        </a:rPr>
                        <a:t>Serie 1</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0" i="1" dirty="0">
                          <a:solidFill>
                            <a:schemeClr val="bg1"/>
                          </a:solidFill>
                          <a:latin typeface="Times New Roman" panose="02020603050405020304" pitchFamily="18" charset="0"/>
                          <a:cs typeface="Times New Roman" panose="02020603050405020304" pitchFamily="18" charset="0"/>
                        </a:rPr>
                        <a:t>f´</a:t>
                      </a:r>
                      <a:endParaRPr lang="es-AR" sz="2000" b="0" i="1" dirty="0">
                        <a:solidFill>
                          <a:schemeClr val="bg1"/>
                        </a:solidFill>
                        <a:latin typeface="Times New Roman" panose="02020603050405020304" pitchFamily="18" charset="0"/>
                        <a:cs typeface="Times New Roman" panose="02020603050405020304" pitchFamily="18" charset="0"/>
                      </a:endParaRPr>
                    </a:p>
                    <a:p>
                      <a:pPr algn="ctr"/>
                      <a:endParaRPr lang="es-AR" sz="2000" b="0"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0" i="1" dirty="0">
                          <a:solidFill>
                            <a:schemeClr val="bg1"/>
                          </a:solidFill>
                          <a:latin typeface="Times New Roman" panose="02020603050405020304" pitchFamily="18" charset="0"/>
                          <a:cs typeface="Times New Roman" panose="02020603050405020304" pitchFamily="18" charset="0"/>
                        </a:rPr>
                        <a:t>- </a:t>
                      </a:r>
                      <a:r>
                        <a:rPr lang="es-ES" sz="2000" b="0" i="1" dirty="0" err="1">
                          <a:solidFill>
                            <a:schemeClr val="bg1"/>
                          </a:solidFill>
                          <a:latin typeface="Times New Roman" panose="02020603050405020304" pitchFamily="18" charset="0"/>
                          <a:cs typeface="Times New Roman" panose="02020603050405020304" pitchFamily="18" charset="0"/>
                        </a:rPr>
                        <a:t>f´log</a:t>
                      </a:r>
                      <a:r>
                        <a:rPr lang="es-ES" sz="2000" b="0" i="1" dirty="0">
                          <a:solidFill>
                            <a:schemeClr val="bg1"/>
                          </a:solidFill>
                          <a:latin typeface="Times New Roman" panose="02020603050405020304" pitchFamily="18" charset="0"/>
                          <a:cs typeface="Times New Roman" panose="02020603050405020304" pitchFamily="18" charset="0"/>
                        </a:rPr>
                        <a:t> f´</a:t>
                      </a:r>
                      <a:endParaRPr lang="es-AR" sz="2000" b="0" i="1" dirty="0">
                        <a:solidFill>
                          <a:schemeClr val="bg1"/>
                        </a:solidFill>
                        <a:latin typeface="Times New Roman" panose="02020603050405020304" pitchFamily="18" charset="0"/>
                        <a:cs typeface="Times New Roman" panose="02020603050405020304" pitchFamily="18" charset="0"/>
                      </a:endParaRPr>
                    </a:p>
                    <a:p>
                      <a:pPr algn="ctr"/>
                      <a:r>
                        <a:rPr lang="es-AR" sz="2000" b="0" dirty="0">
                          <a:solidFill>
                            <a:schemeClr val="bg1"/>
                          </a:solidFill>
                          <a:latin typeface="Trebuchet MS (cuerpo)"/>
                        </a:rPr>
                        <a:t>Serie 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0" i="1" dirty="0">
                          <a:solidFill>
                            <a:schemeClr val="bg1"/>
                          </a:solidFill>
                          <a:latin typeface="Times New Roman" panose="02020603050405020304" pitchFamily="18" charset="0"/>
                          <a:cs typeface="Times New Roman" panose="02020603050405020304" pitchFamily="18" charset="0"/>
                        </a:rPr>
                        <a:t>f´</a:t>
                      </a:r>
                      <a:endParaRPr lang="es-AR" sz="2000" b="0" i="1" dirty="0">
                        <a:solidFill>
                          <a:schemeClr val="bg1"/>
                        </a:solidFill>
                        <a:latin typeface="Times New Roman" panose="02020603050405020304" pitchFamily="18" charset="0"/>
                        <a:cs typeface="Times New Roman" panose="02020603050405020304" pitchFamily="18" charset="0"/>
                      </a:endParaRPr>
                    </a:p>
                    <a:p>
                      <a:pPr algn="ctr"/>
                      <a:endParaRPr lang="es-AR" sz="2000" b="0"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0" i="1" dirty="0">
                          <a:solidFill>
                            <a:schemeClr val="bg1"/>
                          </a:solidFill>
                          <a:latin typeface="Times New Roman" panose="02020603050405020304" pitchFamily="18" charset="0"/>
                          <a:cs typeface="Times New Roman" panose="02020603050405020304" pitchFamily="18" charset="0"/>
                        </a:rPr>
                        <a:t>- </a:t>
                      </a:r>
                      <a:r>
                        <a:rPr lang="es-ES" sz="2000" b="0" i="1" dirty="0" err="1">
                          <a:solidFill>
                            <a:schemeClr val="bg1"/>
                          </a:solidFill>
                          <a:latin typeface="Times New Roman" panose="02020603050405020304" pitchFamily="18" charset="0"/>
                          <a:cs typeface="Times New Roman" panose="02020603050405020304" pitchFamily="18" charset="0"/>
                        </a:rPr>
                        <a:t>f´log</a:t>
                      </a:r>
                      <a:r>
                        <a:rPr lang="es-ES" sz="2000" b="0" i="1" dirty="0">
                          <a:solidFill>
                            <a:schemeClr val="bg1"/>
                          </a:solidFill>
                          <a:latin typeface="Times New Roman" panose="02020603050405020304" pitchFamily="18" charset="0"/>
                          <a:cs typeface="Times New Roman" panose="02020603050405020304" pitchFamily="18" charset="0"/>
                        </a:rPr>
                        <a:t> f´</a:t>
                      </a:r>
                      <a:endParaRPr lang="es-AR" sz="2000" b="0" i="1" dirty="0">
                        <a:solidFill>
                          <a:schemeClr val="bg1"/>
                        </a:solidFill>
                        <a:latin typeface="Times New Roman" panose="02020603050405020304" pitchFamily="18" charset="0"/>
                        <a:cs typeface="Times New Roman" panose="02020603050405020304" pitchFamily="18" charset="0"/>
                      </a:endParaRPr>
                    </a:p>
                    <a:p>
                      <a:pPr algn="ctr"/>
                      <a:r>
                        <a:rPr lang="es-AR" sz="2000" b="0" dirty="0">
                          <a:solidFill>
                            <a:schemeClr val="bg1"/>
                          </a:solidFill>
                          <a:latin typeface="Trebuchet MS (cuerpo)"/>
                        </a:rPr>
                        <a:t>Serie 3</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449272645"/>
                  </a:ext>
                </a:extLst>
              </a:tr>
              <a:tr h="33363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s-ES" dirty="0" smtClean="0">
                          <a:solidFill>
                            <a:schemeClr val="bg1"/>
                          </a:solidFill>
                          <a:latin typeface="Trebuchet MS (cuerpo)"/>
                        </a:rPr>
                        <a:t>BLANCO</a:t>
                      </a:r>
                      <a:endParaRPr lang="es-AR"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0,400</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0,1592</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0,250</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0,1505</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0,2</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853378903"/>
                  </a:ext>
                </a:extLst>
              </a:tr>
              <a:tr h="33363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s-ES" dirty="0">
                          <a:solidFill>
                            <a:schemeClr val="bg1"/>
                          </a:solidFill>
                          <a:latin typeface="Trebuchet MS (cuerpo)"/>
                        </a:rPr>
                        <a:t>VERDE</a:t>
                      </a:r>
                      <a:endParaRPr lang="es-AR"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0,200</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0,200</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0,2</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17269468"/>
                  </a:ext>
                </a:extLst>
              </a:tr>
              <a:tr h="33363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s-ES" dirty="0">
                          <a:solidFill>
                            <a:schemeClr val="bg1"/>
                          </a:solidFill>
                          <a:latin typeface="Trebuchet MS (cuerpo)"/>
                        </a:rPr>
                        <a:t>AMARILLO</a:t>
                      </a:r>
                      <a:endParaRPr lang="es-AR"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0,125</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0,1129</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0,150</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0,1236</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0,2</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407003291"/>
                  </a:ext>
                </a:extLst>
              </a:tr>
              <a:tr h="33363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s-ES" dirty="0">
                          <a:solidFill>
                            <a:schemeClr val="bg1"/>
                          </a:solidFill>
                          <a:latin typeface="Trebuchet MS (cuerpo)"/>
                        </a:rPr>
                        <a:t>CELESTE</a:t>
                      </a:r>
                      <a:endParaRPr lang="es-AR" dirty="0">
                        <a:solidFill>
                          <a:schemeClr val="bg1"/>
                        </a:solidFill>
                        <a:latin typeface="Trebuchet MS (cuerpo)"/>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0,175</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0,1325</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0,225</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0,1458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0,2</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158992102"/>
                  </a:ext>
                </a:extLst>
              </a:tr>
              <a:tr h="33363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r>
                        <a:rPr lang="es-ES" dirty="0" smtClean="0">
                          <a:solidFill>
                            <a:schemeClr val="bg1"/>
                          </a:solidFill>
                          <a:latin typeface="Trebuchet MS (cuerpo)"/>
                        </a:rPr>
                        <a:t>ROSA</a:t>
                      </a:r>
                      <a:endParaRPr lang="es-AR" dirty="0">
                        <a:solidFill>
                          <a:schemeClr val="bg1"/>
                        </a:solidFill>
                        <a:latin typeface="Trebuchet MS (cuerpo)"/>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a:t>
                      </a:r>
                      <a:r>
                        <a:rPr lang="es-ES" dirty="0" smtClean="0">
                          <a:solidFill>
                            <a:schemeClr val="bg1"/>
                          </a:solidFill>
                        </a:rPr>
                        <a:t>0,100</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0,1000</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  0,175</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solidFill>
                            <a:schemeClr val="bg1"/>
                          </a:solidFill>
                        </a:rPr>
                        <a:t>0,1325</a:t>
                      </a:r>
                      <a:endParaRPr lang="es-AR" dirty="0" smtClean="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0,2</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smtClean="0">
                          <a:solidFill>
                            <a:schemeClr val="bg1"/>
                          </a:solidFill>
                        </a:rPr>
                        <a:t>0,1398</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5"/>
                  </a:ext>
                </a:extLst>
              </a:tr>
              <a:tr h="411479">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endParaRPr lang="es-AR" dirty="0">
                        <a:solidFill>
                          <a:schemeClr val="bg1"/>
                        </a:solidFill>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H = </a:t>
                      </a:r>
                      <a:r>
                        <a:rPr lang="es-ES" dirty="0" smtClean="0">
                          <a:solidFill>
                            <a:schemeClr val="bg1"/>
                          </a:solidFill>
                        </a:rPr>
                        <a:t>0,6444</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H = </a:t>
                      </a:r>
                      <a:r>
                        <a:rPr lang="es-ES" dirty="0" smtClean="0">
                          <a:solidFill>
                            <a:schemeClr val="bg1"/>
                          </a:solidFill>
                        </a:rPr>
                        <a:t>0,6922</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H = </a:t>
                      </a:r>
                      <a:r>
                        <a:rPr lang="es-ES" dirty="0" smtClean="0">
                          <a:solidFill>
                            <a:schemeClr val="bg1"/>
                          </a:solidFill>
                        </a:rPr>
                        <a:t>0,699</a:t>
                      </a:r>
                      <a:endParaRPr lang="es-AR"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30660562"/>
                  </a:ext>
                </a:extLst>
              </a:tr>
            </a:tbl>
          </a:graphicData>
        </a:graphic>
      </p:graphicFrame>
    </p:spTree>
    <p:extLst>
      <p:ext uri="{BB962C8B-B14F-4D97-AF65-F5344CB8AC3E}">
        <p14:creationId xmlns:p14="http://schemas.microsoft.com/office/powerpoint/2010/main" val="383457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C4825029-E1BB-43DD-9A1D-D23AE31BC073}"/>
                  </a:ext>
                </a:extLst>
              </p:cNvPr>
              <p:cNvSpPr txBox="1">
                <a:spLocks/>
              </p:cNvSpPr>
              <p:nvPr/>
            </p:nvSpPr>
            <p:spPr>
              <a:xfrm>
                <a:off x="417465" y="148918"/>
                <a:ext cx="11203517" cy="544899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ES" sz="2200"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El grado de asimetría de una distribución hace referencia al grado en que los datos se reparten equilibradamente por encima y por debajo de la tendencia central.</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a:ln>
                      <a:noFill/>
                    </a:ln>
                    <a:solidFill>
                      <a:sysClr val="windowText" lastClr="000000"/>
                    </a:solidFill>
                    <a:effectLst/>
                    <a:uLnTx/>
                    <a:uFillTx/>
                    <a:latin typeface="Trebuchet MS (cuerpo)"/>
                  </a:rPr>
                  <a:t>Ejemplo:</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Las </a:t>
                </a:r>
                <a:r>
                  <a:rPr kumimoji="0" lang="es-ES" sz="2200" b="0" i="0" u="none" strike="noStrike" kern="1200" cap="none" spc="0" normalizeH="0" baseline="0" noProof="0" dirty="0">
                    <a:ln>
                      <a:noFill/>
                    </a:ln>
                    <a:solidFill>
                      <a:sysClr val="windowText" lastClr="000000"/>
                    </a:solidFill>
                    <a:effectLst/>
                    <a:uLnTx/>
                    <a:uFillTx/>
                    <a:latin typeface="Trebuchet MS (cuerpo)"/>
                  </a:rPr>
                  <a:t>siguientes distribuciones de frecuencias representan las notas de un examen fácil (A) medio (B) y difícil (C).</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14:m>
                  <m:oMath xmlns:m="http://schemas.openxmlformats.org/officeDocument/2006/math">
                    <m:sSub>
                      <m:sSub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𝑥</m:t>
                        </m:r>
                      </m:e>
                      <m:sub>
                        <m:r>
                          <a:rPr kumimoji="0" lang="es-ES" sz="2200" b="0" i="1" u="none" strike="noStrike" kern="1200" cap="none" spc="0" normalizeH="0" baseline="0" noProof="0">
                            <a:ln>
                              <a:noFill/>
                            </a:ln>
                            <a:solidFill>
                              <a:sysClr val="windowText" lastClr="000000"/>
                            </a:solidFill>
                            <a:effectLst/>
                            <a:uLnTx/>
                            <a:uFillTx/>
                            <a:latin typeface="Cambria Math"/>
                          </a:rPr>
                          <m:t>𝑖</m:t>
                        </m:r>
                      </m:sub>
                    </m:sSub>
                  </m:oMath>
                </a14:m>
                <a:r>
                  <a:rPr kumimoji="0" lang="es-AR" sz="2200" b="0" i="0" u="none" strike="noStrike" kern="1200" cap="none" spc="0" normalizeH="0" baseline="0" noProof="0" dirty="0" smtClean="0">
                    <a:ln>
                      <a:noFill/>
                    </a:ln>
                    <a:solidFill>
                      <a:sysClr val="windowText" lastClr="000000"/>
                    </a:solidFill>
                    <a:effectLst/>
                    <a:uLnTx/>
                    <a:uFillTx/>
                    <a:latin typeface="Trebuchet MS (cuerpo)"/>
                  </a:rPr>
                  <a:t>	</a:t>
                </a:r>
                <a:r>
                  <a:rPr kumimoji="0" lang="es-AR" sz="2200" b="0" i="0" u="none" strike="noStrike" kern="1200" cap="none" spc="0" normalizeH="0" baseline="0" noProof="0" dirty="0">
                    <a:ln>
                      <a:noFill/>
                    </a:ln>
                    <a:solidFill>
                      <a:sysClr val="windowText" lastClr="000000"/>
                    </a:solidFill>
                    <a:effectLst/>
                    <a:uLnTx/>
                    <a:uFillTx/>
                    <a:latin typeface="Trebuchet MS (cuerpo)"/>
                  </a:rPr>
                  <a:t>0    1    2    3    4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 5    </a:t>
                </a:r>
                <a:r>
                  <a:rPr kumimoji="0" lang="es-AR" sz="2200" b="0" i="0" u="none" strike="noStrike" kern="1200" cap="none" spc="0" normalizeH="0" baseline="0" noProof="0" dirty="0">
                    <a:ln>
                      <a:noFill/>
                    </a:ln>
                    <a:solidFill>
                      <a:sysClr val="windowText" lastClr="000000"/>
                    </a:solidFill>
                    <a:effectLst/>
                    <a:uLnTx/>
                    <a:uFillTx/>
                    <a:latin typeface="Trebuchet MS (cuerpo)"/>
                  </a:rPr>
                  <a:t>6    7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 8    </a:t>
                </a:r>
                <a:r>
                  <a:rPr kumimoji="0" lang="es-AR" sz="2200" b="0" i="0" u="none" strike="noStrike" kern="1200" cap="none" spc="0" normalizeH="0" baseline="0" noProof="0" dirty="0">
                    <a:ln>
                      <a:noFill/>
                    </a:ln>
                    <a:solidFill>
                      <a:sysClr val="windowText" lastClr="000000"/>
                    </a:solidFill>
                    <a:effectLst/>
                    <a:uLnTx/>
                    <a:uFillTx/>
                    <a:latin typeface="Trebuchet MS (cuerpo)"/>
                  </a:rPr>
                  <a:t>9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10</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A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1    </a:t>
                </a:r>
                <a:r>
                  <a:rPr kumimoji="0" lang="es-AR" sz="2200" b="0" i="0" u="none" strike="noStrike" kern="1200" cap="none" spc="0" normalizeH="0" baseline="0" noProof="0" dirty="0">
                    <a:ln>
                      <a:noFill/>
                    </a:ln>
                    <a:solidFill>
                      <a:sysClr val="windowText" lastClr="000000"/>
                    </a:solidFill>
                    <a:effectLst/>
                    <a:uLnTx/>
                    <a:uFillTx/>
                    <a:latin typeface="Trebuchet MS (cuerpo)"/>
                  </a:rPr>
                  <a:t>2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 3    </a:t>
                </a:r>
                <a:r>
                  <a:rPr kumimoji="0" lang="es-AR" sz="2200" b="0" i="0" u="none" strike="noStrike" kern="1200" cap="none" spc="0" normalizeH="0" baseline="0" noProof="0" dirty="0">
                    <a:ln>
                      <a:noFill/>
                    </a:ln>
                    <a:solidFill>
                      <a:sysClr val="windowText" lastClr="000000"/>
                    </a:solidFill>
                    <a:effectLst/>
                    <a:uLnTx/>
                    <a:uFillTx/>
                    <a:latin typeface="Trebuchet MS (cuerpo)"/>
                  </a:rPr>
                  <a:t>6    8   12  16  22   15  10    5</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B    </a:t>
                </a:r>
                <a:r>
                  <a:rPr lang="es-AR" sz="2200" cap="none" dirty="0">
                    <a:solidFill>
                      <a:sysClr val="windowText" lastClr="000000"/>
                    </a:solidFill>
                    <a:latin typeface="Trebuchet MS (cuerpo)"/>
                  </a:rPr>
                  <a:t>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2    5    </a:t>
                </a:r>
                <a:r>
                  <a:rPr kumimoji="0" lang="es-AR" sz="2200" b="0" i="0" u="none" strike="noStrike" kern="1200" cap="none" spc="0" normalizeH="0" baseline="0" noProof="0" dirty="0">
                    <a:ln>
                      <a:noFill/>
                    </a:ln>
                    <a:solidFill>
                      <a:sysClr val="windowText" lastClr="000000"/>
                    </a:solidFill>
                    <a:effectLst/>
                    <a:uLnTx/>
                    <a:uFillTx/>
                    <a:latin typeface="Trebuchet MS (cuerpo)"/>
                  </a:rPr>
                  <a:t>8   10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15   20  </a:t>
                </a:r>
                <a:r>
                  <a:rPr kumimoji="0" lang="es-AR" sz="2200" b="0" i="0" u="none" strike="noStrike" kern="1200" cap="none" spc="0" normalizeH="0" baseline="0" noProof="0" dirty="0">
                    <a:ln>
                      <a:noFill/>
                    </a:ln>
                    <a:solidFill>
                      <a:sysClr val="windowText" lastClr="000000"/>
                    </a:solidFill>
                    <a:effectLst/>
                    <a:uLnTx/>
                    <a:uFillTx/>
                    <a:latin typeface="Trebuchet MS (cuerpo)"/>
                  </a:rPr>
                  <a:t>15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10     8    </a:t>
                </a:r>
                <a:r>
                  <a:rPr kumimoji="0" lang="es-AR" sz="2200" b="0" i="0" u="none" strike="noStrike" kern="1200" cap="none" spc="0" normalizeH="0" baseline="0" noProof="0" dirty="0">
                    <a:ln>
                      <a:noFill/>
                    </a:ln>
                    <a:solidFill>
                      <a:sysClr val="windowText" lastClr="000000"/>
                    </a:solidFill>
                    <a:effectLst/>
                    <a:uLnTx/>
                    <a:uFillTx/>
                    <a:latin typeface="Trebuchet MS (cuerpo)"/>
                  </a:rPr>
                  <a:t>5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2</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C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5  </a:t>
                </a:r>
                <a:r>
                  <a:rPr kumimoji="0" lang="es-AR" sz="2200" b="0" i="0" u="none" strike="noStrike" kern="1200" cap="none" spc="0" normalizeH="0" baseline="0" noProof="0" dirty="0">
                    <a:ln>
                      <a:noFill/>
                    </a:ln>
                    <a:solidFill>
                      <a:sysClr val="windowText" lastClr="000000"/>
                    </a:solidFill>
                    <a:effectLst/>
                    <a:uLnTx/>
                    <a:uFillTx/>
                    <a:latin typeface="Trebuchet MS (cuerpo)"/>
                  </a:rPr>
                  <a:t>10  15   22  16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 12    </a:t>
                </a:r>
                <a:r>
                  <a:rPr kumimoji="0" lang="es-AR" sz="2200" b="0" i="0" u="none" strike="noStrike" kern="1200" cap="none" spc="0" normalizeH="0" baseline="0" noProof="0" dirty="0">
                    <a:ln>
                      <a:noFill/>
                    </a:ln>
                    <a:solidFill>
                      <a:sysClr val="windowText" lastClr="000000"/>
                    </a:solidFill>
                    <a:effectLst/>
                    <a:uLnTx/>
                    <a:uFillTx/>
                    <a:latin typeface="Trebuchet MS (cuerpo)"/>
                  </a:rPr>
                  <a:t>8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6     3    </a:t>
                </a:r>
                <a:r>
                  <a:rPr kumimoji="0" lang="es-AR" sz="2200" b="0" i="0" u="none" strike="noStrike" kern="1200" cap="none" spc="0" normalizeH="0" baseline="0" noProof="0" dirty="0">
                    <a:ln>
                      <a:noFill/>
                    </a:ln>
                    <a:solidFill>
                      <a:sysClr val="windowText" lastClr="000000"/>
                    </a:solidFill>
                    <a:effectLst/>
                    <a:uLnTx/>
                    <a:uFillTx/>
                    <a:latin typeface="Trebuchet MS (cuerpo)"/>
                  </a:rPr>
                  <a:t>2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1</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p:txBody>
          </p:sp>
        </mc:Choice>
        <mc:Fallback xmlns="">
          <p:sp>
            <p:nvSpPr>
              <p:cNvPr id="5" name="Marcador de contenido 2">
                <a:extLst>
                  <a:ext uri="{FF2B5EF4-FFF2-40B4-BE49-F238E27FC236}">
                    <a16:creationId xmlns="" xmlns:a16="http://schemas.microsoft.com/office/drawing/2014/main" xmlns:a14="http://schemas.microsoft.com/office/drawing/2010/main" id="{C4825029-E1BB-43DD-9A1D-D23AE31BC073}"/>
                  </a:ext>
                </a:extLst>
              </p:cNvPr>
              <p:cNvSpPr txBox="1">
                <a:spLocks noRot="1" noChangeAspect="1" noMove="1" noResize="1" noEditPoints="1" noAdjustHandles="1" noChangeArrowheads="1" noChangeShapeType="1" noTextEdit="1"/>
              </p:cNvSpPr>
              <p:nvPr/>
            </p:nvSpPr>
            <p:spPr>
              <a:xfrm>
                <a:off x="417465" y="148918"/>
                <a:ext cx="11203517" cy="5448994"/>
              </a:xfrm>
              <a:prstGeom prst="rect">
                <a:avLst/>
              </a:prstGeom>
              <a:blipFill rotWithShape="1">
                <a:blip r:embed="rId2"/>
                <a:stretch>
                  <a:fillRect l="-653" r="-762"/>
                </a:stretch>
              </a:blipFill>
            </p:spPr>
            <p:txBody>
              <a:bodyPr/>
              <a:lstStyle/>
              <a:p>
                <a:r>
                  <a:rPr lang="es-ES">
                    <a:noFill/>
                  </a:rPr>
                  <a:t> </a:t>
                </a:r>
              </a:p>
            </p:txBody>
          </p:sp>
        </mc:Fallback>
      </mc:AlternateContent>
      <p:sp>
        <p:nvSpPr>
          <p:cNvPr id="6" name="5 Rectángulo"/>
          <p:cNvSpPr/>
          <p:nvPr/>
        </p:nvSpPr>
        <p:spPr>
          <a:xfrm>
            <a:off x="573476" y="5793413"/>
            <a:ext cx="11457696" cy="80021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 de Forma.</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a:t>
            </a: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Índices de Asimetría</a:t>
            </a:r>
            <a:endPar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cxnSp>
        <p:nvCxnSpPr>
          <p:cNvPr id="7" name="Conector recto 3">
            <a:extLst>
              <a:ext uri="{FF2B5EF4-FFF2-40B4-BE49-F238E27FC236}">
                <a16:creationId xmlns:a16="http://schemas.microsoft.com/office/drawing/2014/main" id="{B1F7ED41-E634-4DF6-A92B-3EA6E98D8681}"/>
              </a:ext>
            </a:extLst>
          </p:cNvPr>
          <p:cNvCxnSpPr/>
          <p:nvPr/>
        </p:nvCxnSpPr>
        <p:spPr>
          <a:xfrm>
            <a:off x="6454066" y="4998128"/>
            <a:ext cx="1597981" cy="0"/>
          </a:xfrm>
          <a:prstGeom prst="line">
            <a:avLst/>
          </a:prstGeom>
          <a:noFill/>
          <a:ln w="15875" cap="flat" cmpd="sng" algn="ctr">
            <a:solidFill>
              <a:sysClr val="windowText" lastClr="000000"/>
            </a:solidFill>
            <a:prstDash val="solid"/>
          </a:ln>
          <a:effectLst/>
        </p:spPr>
      </p:cxnSp>
      <p:cxnSp>
        <p:nvCxnSpPr>
          <p:cNvPr id="8" name="Conector recto 4">
            <a:extLst>
              <a:ext uri="{FF2B5EF4-FFF2-40B4-BE49-F238E27FC236}">
                <a16:creationId xmlns:a16="http://schemas.microsoft.com/office/drawing/2014/main" id="{C3038BA6-07AA-4D90-A597-8A3DE2024614}"/>
              </a:ext>
            </a:extLst>
          </p:cNvPr>
          <p:cNvCxnSpPr/>
          <p:nvPr/>
        </p:nvCxnSpPr>
        <p:spPr>
          <a:xfrm>
            <a:off x="8235241" y="4998128"/>
            <a:ext cx="1597981" cy="0"/>
          </a:xfrm>
          <a:prstGeom prst="line">
            <a:avLst/>
          </a:prstGeom>
          <a:noFill/>
          <a:ln w="15875" cap="flat" cmpd="sng" algn="ctr">
            <a:solidFill>
              <a:sysClr val="windowText" lastClr="000000"/>
            </a:solidFill>
            <a:prstDash val="solid"/>
          </a:ln>
          <a:effectLst/>
        </p:spPr>
      </p:cxnSp>
      <p:cxnSp>
        <p:nvCxnSpPr>
          <p:cNvPr id="9" name="Conector recto 5">
            <a:extLst>
              <a:ext uri="{FF2B5EF4-FFF2-40B4-BE49-F238E27FC236}">
                <a16:creationId xmlns:a16="http://schemas.microsoft.com/office/drawing/2014/main" id="{C2346C0A-5369-4656-AEAD-6A97ACF9C2D5}"/>
              </a:ext>
            </a:extLst>
          </p:cNvPr>
          <p:cNvCxnSpPr/>
          <p:nvPr/>
        </p:nvCxnSpPr>
        <p:spPr>
          <a:xfrm>
            <a:off x="10025941" y="4998128"/>
            <a:ext cx="1597981" cy="0"/>
          </a:xfrm>
          <a:prstGeom prst="line">
            <a:avLst/>
          </a:prstGeom>
          <a:noFill/>
          <a:ln w="15875" cap="flat" cmpd="sng" algn="ctr">
            <a:solidFill>
              <a:sysClr val="windowText" lastClr="000000"/>
            </a:solidFill>
            <a:prstDash val="solid"/>
          </a:ln>
          <a:effectLst/>
        </p:spPr>
      </p:cxnSp>
      <p:sp>
        <p:nvSpPr>
          <p:cNvPr id="10" name="Forma libre: forma 20">
            <a:extLst>
              <a:ext uri="{FF2B5EF4-FFF2-40B4-BE49-F238E27FC236}">
                <a16:creationId xmlns:a16="http://schemas.microsoft.com/office/drawing/2014/main" id="{328BA0AA-2C1B-4B9D-81FE-9BD79DE28704}"/>
              </a:ext>
            </a:extLst>
          </p:cNvPr>
          <p:cNvSpPr/>
          <p:nvPr/>
        </p:nvSpPr>
        <p:spPr>
          <a:xfrm>
            <a:off x="10115550" y="3514584"/>
            <a:ext cx="1228222" cy="1425512"/>
          </a:xfrm>
          <a:custGeom>
            <a:avLst/>
            <a:gdLst>
              <a:gd name="connsiteX0" fmla="*/ 0 w 1228222"/>
              <a:gd name="connsiteY0" fmla="*/ 1371741 h 1425512"/>
              <a:gd name="connsiteX1" fmla="*/ 209550 w 1228222"/>
              <a:gd name="connsiteY1" fmla="*/ 141 h 1425512"/>
              <a:gd name="connsiteX2" fmla="*/ 942975 w 1228222"/>
              <a:gd name="connsiteY2" fmla="*/ 1286016 h 1425512"/>
              <a:gd name="connsiteX3" fmla="*/ 1200150 w 1228222"/>
              <a:gd name="connsiteY3" fmla="*/ 1390791 h 1425512"/>
              <a:gd name="connsiteX4" fmla="*/ 1209675 w 1228222"/>
              <a:gd name="connsiteY4" fmla="*/ 1390791 h 142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22" h="1425512">
                <a:moveTo>
                  <a:pt x="0" y="1371741"/>
                </a:moveTo>
                <a:cubicBezTo>
                  <a:pt x="26194" y="693084"/>
                  <a:pt x="52388" y="14428"/>
                  <a:pt x="209550" y="141"/>
                </a:cubicBezTo>
                <a:cubicBezTo>
                  <a:pt x="366713" y="-14147"/>
                  <a:pt x="777875" y="1054241"/>
                  <a:pt x="942975" y="1286016"/>
                </a:cubicBezTo>
                <a:cubicBezTo>
                  <a:pt x="1108075" y="1517791"/>
                  <a:pt x="1200150" y="1390791"/>
                  <a:pt x="1200150" y="1390791"/>
                </a:cubicBezTo>
                <a:cubicBezTo>
                  <a:pt x="1244600" y="1408253"/>
                  <a:pt x="1227137" y="1399522"/>
                  <a:pt x="1209675" y="1390791"/>
                </a:cubicBez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sp>
        <p:nvSpPr>
          <p:cNvPr id="11" name="Forma libre: forma 22">
            <a:extLst>
              <a:ext uri="{FF2B5EF4-FFF2-40B4-BE49-F238E27FC236}">
                <a16:creationId xmlns:a16="http://schemas.microsoft.com/office/drawing/2014/main" id="{718A8D30-A04F-4192-B88D-ACC5B1E637CE}"/>
              </a:ext>
            </a:extLst>
          </p:cNvPr>
          <p:cNvSpPr/>
          <p:nvPr/>
        </p:nvSpPr>
        <p:spPr>
          <a:xfrm>
            <a:off x="8362718" y="3544458"/>
            <a:ext cx="1343025" cy="1354237"/>
          </a:xfrm>
          <a:custGeom>
            <a:avLst/>
            <a:gdLst>
              <a:gd name="connsiteX0" fmla="*/ 0 w 1343025"/>
              <a:gd name="connsiteY0" fmla="*/ 1325662 h 1354237"/>
              <a:gd name="connsiteX1" fmla="*/ 285750 w 1343025"/>
              <a:gd name="connsiteY1" fmla="*/ 801787 h 1354237"/>
              <a:gd name="connsiteX2" fmla="*/ 657225 w 1343025"/>
              <a:gd name="connsiteY2" fmla="*/ 1687 h 1354237"/>
              <a:gd name="connsiteX3" fmla="*/ 1133475 w 1343025"/>
              <a:gd name="connsiteY3" fmla="*/ 1030387 h 1354237"/>
              <a:gd name="connsiteX4" fmla="*/ 1343025 w 1343025"/>
              <a:gd name="connsiteY4" fmla="*/ 1354237 h 1354237"/>
              <a:gd name="connsiteX5" fmla="*/ 1343025 w 1343025"/>
              <a:gd name="connsiteY5" fmla="*/ 1354237 h 135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3025" h="1354237">
                <a:moveTo>
                  <a:pt x="0" y="1325662"/>
                </a:moveTo>
                <a:cubicBezTo>
                  <a:pt x="88106" y="1174055"/>
                  <a:pt x="176213" y="1022449"/>
                  <a:pt x="285750" y="801787"/>
                </a:cubicBezTo>
                <a:cubicBezTo>
                  <a:pt x="395287" y="581125"/>
                  <a:pt x="515938" y="-36413"/>
                  <a:pt x="657225" y="1687"/>
                </a:cubicBezTo>
                <a:cubicBezTo>
                  <a:pt x="798512" y="39787"/>
                  <a:pt x="1019175" y="804962"/>
                  <a:pt x="1133475" y="1030387"/>
                </a:cubicBezTo>
                <a:cubicBezTo>
                  <a:pt x="1247775" y="1255812"/>
                  <a:pt x="1343025" y="1354237"/>
                  <a:pt x="1343025" y="1354237"/>
                </a:cubicBezTo>
                <a:lnTo>
                  <a:pt x="1343025" y="1354237"/>
                </a:ln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sp>
        <p:nvSpPr>
          <p:cNvPr id="12" name="Forma libre: forma 29">
            <a:extLst>
              <a:ext uri="{FF2B5EF4-FFF2-40B4-BE49-F238E27FC236}">
                <a16:creationId xmlns:a16="http://schemas.microsoft.com/office/drawing/2014/main" id="{75F3CAC0-BE01-4E93-ADE2-430C27827143}"/>
              </a:ext>
            </a:extLst>
          </p:cNvPr>
          <p:cNvSpPr/>
          <p:nvPr/>
        </p:nvSpPr>
        <p:spPr>
          <a:xfrm>
            <a:off x="6533686" y="3485730"/>
            <a:ext cx="1419225" cy="1454366"/>
          </a:xfrm>
          <a:custGeom>
            <a:avLst/>
            <a:gdLst>
              <a:gd name="connsiteX0" fmla="*/ 0 w 1419225"/>
              <a:gd name="connsiteY0" fmla="*/ 1454366 h 1454366"/>
              <a:gd name="connsiteX1" fmla="*/ 447675 w 1419225"/>
              <a:gd name="connsiteY1" fmla="*/ 1216241 h 1454366"/>
              <a:gd name="connsiteX2" fmla="*/ 923925 w 1419225"/>
              <a:gd name="connsiteY2" fmla="*/ 425666 h 1454366"/>
              <a:gd name="connsiteX3" fmla="*/ 1285875 w 1419225"/>
              <a:gd name="connsiteY3" fmla="*/ 44666 h 1454366"/>
              <a:gd name="connsiteX4" fmla="*/ 1419225 w 1419225"/>
              <a:gd name="connsiteY4" fmla="*/ 1444841 h 145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25" h="1454366">
                <a:moveTo>
                  <a:pt x="0" y="1454366"/>
                </a:moveTo>
                <a:cubicBezTo>
                  <a:pt x="146844" y="1421028"/>
                  <a:pt x="293688" y="1387691"/>
                  <a:pt x="447675" y="1216241"/>
                </a:cubicBezTo>
                <a:cubicBezTo>
                  <a:pt x="601662" y="1044791"/>
                  <a:pt x="784225" y="620928"/>
                  <a:pt x="923925" y="425666"/>
                </a:cubicBezTo>
                <a:cubicBezTo>
                  <a:pt x="1063625" y="230404"/>
                  <a:pt x="1203325" y="-125196"/>
                  <a:pt x="1285875" y="44666"/>
                </a:cubicBezTo>
                <a:cubicBezTo>
                  <a:pt x="1368425" y="214528"/>
                  <a:pt x="1393825" y="829684"/>
                  <a:pt x="1419225" y="1444841"/>
                </a:cubicBez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cxnSp>
        <p:nvCxnSpPr>
          <p:cNvPr id="13" name="Conector recto 31">
            <a:extLst>
              <a:ext uri="{FF2B5EF4-FFF2-40B4-BE49-F238E27FC236}">
                <a16:creationId xmlns:a16="http://schemas.microsoft.com/office/drawing/2014/main" id="{CD8E257A-D257-402F-A893-8441FE1FFF4D}"/>
              </a:ext>
            </a:extLst>
          </p:cNvPr>
          <p:cNvCxnSpPr>
            <a:cxnSpLocks/>
          </p:cNvCxnSpPr>
          <p:nvPr/>
        </p:nvCxnSpPr>
        <p:spPr>
          <a:xfrm>
            <a:off x="9015180" y="3544458"/>
            <a:ext cx="0" cy="1472720"/>
          </a:xfrm>
          <a:prstGeom prst="line">
            <a:avLst/>
          </a:prstGeom>
          <a:noFill/>
          <a:ln w="12700" cap="flat" cmpd="sng" algn="ctr">
            <a:solidFill>
              <a:sysClr val="windowText" lastClr="000000"/>
            </a:solidFill>
            <a:prstDash val="dash"/>
          </a:ln>
          <a:effectLst/>
        </p:spPr>
      </p:cxnSp>
      <p:cxnSp>
        <p:nvCxnSpPr>
          <p:cNvPr id="14" name="Conector recto 41">
            <a:extLst>
              <a:ext uri="{FF2B5EF4-FFF2-40B4-BE49-F238E27FC236}">
                <a16:creationId xmlns:a16="http://schemas.microsoft.com/office/drawing/2014/main" id="{F2D909F3-BC99-4BDC-93B8-978B9F3A24F1}"/>
              </a:ext>
            </a:extLst>
          </p:cNvPr>
          <p:cNvCxnSpPr/>
          <p:nvPr/>
        </p:nvCxnSpPr>
        <p:spPr>
          <a:xfrm>
            <a:off x="7748123" y="3476205"/>
            <a:ext cx="0" cy="1531448"/>
          </a:xfrm>
          <a:prstGeom prst="line">
            <a:avLst/>
          </a:prstGeom>
          <a:noFill/>
          <a:ln w="12700" cap="flat" cmpd="sng" algn="ctr">
            <a:solidFill>
              <a:sysClr val="windowText" lastClr="000000"/>
            </a:solidFill>
            <a:prstDash val="dash"/>
          </a:ln>
          <a:effectLst/>
        </p:spPr>
      </p:cxnSp>
      <p:cxnSp>
        <p:nvCxnSpPr>
          <p:cNvPr id="15" name="Conector recto 43">
            <a:extLst>
              <a:ext uri="{FF2B5EF4-FFF2-40B4-BE49-F238E27FC236}">
                <a16:creationId xmlns:a16="http://schemas.microsoft.com/office/drawing/2014/main" id="{94CF694E-92D2-4BAE-976D-28752D17AAF9}"/>
              </a:ext>
            </a:extLst>
          </p:cNvPr>
          <p:cNvCxnSpPr>
            <a:cxnSpLocks/>
          </p:cNvCxnSpPr>
          <p:nvPr/>
        </p:nvCxnSpPr>
        <p:spPr>
          <a:xfrm>
            <a:off x="7249292" y="4280818"/>
            <a:ext cx="5158" cy="724973"/>
          </a:xfrm>
          <a:prstGeom prst="line">
            <a:avLst/>
          </a:prstGeom>
          <a:noFill/>
          <a:ln w="12700" cap="flat" cmpd="sng" algn="ctr">
            <a:solidFill>
              <a:sysClr val="windowText" lastClr="000000"/>
            </a:solidFill>
            <a:prstDash val="dash"/>
          </a:ln>
          <a:effectLst/>
        </p:spPr>
      </p:cxnSp>
      <p:cxnSp>
        <p:nvCxnSpPr>
          <p:cNvPr id="16" name="Conector recto 45">
            <a:extLst>
              <a:ext uri="{FF2B5EF4-FFF2-40B4-BE49-F238E27FC236}">
                <a16:creationId xmlns:a16="http://schemas.microsoft.com/office/drawing/2014/main" id="{BEBFF6ED-DAB4-4933-B179-8A878B71B6BD}"/>
              </a:ext>
            </a:extLst>
          </p:cNvPr>
          <p:cNvCxnSpPr>
            <a:cxnSpLocks/>
          </p:cNvCxnSpPr>
          <p:nvPr/>
        </p:nvCxnSpPr>
        <p:spPr>
          <a:xfrm>
            <a:off x="10325100" y="3485730"/>
            <a:ext cx="33105" cy="1512398"/>
          </a:xfrm>
          <a:prstGeom prst="line">
            <a:avLst/>
          </a:prstGeom>
          <a:noFill/>
          <a:ln w="12700" cap="flat" cmpd="sng" algn="ctr">
            <a:solidFill>
              <a:sysClr val="windowText" lastClr="000000"/>
            </a:solidFill>
            <a:prstDash val="dash"/>
          </a:ln>
          <a:effectLst/>
        </p:spPr>
      </p:cxnSp>
      <p:cxnSp>
        <p:nvCxnSpPr>
          <p:cNvPr id="17" name="Conector recto 49">
            <a:extLst>
              <a:ext uri="{FF2B5EF4-FFF2-40B4-BE49-F238E27FC236}">
                <a16:creationId xmlns:a16="http://schemas.microsoft.com/office/drawing/2014/main" id="{3363CB3C-D1B4-4EEB-B369-431B0FE89274}"/>
              </a:ext>
            </a:extLst>
          </p:cNvPr>
          <p:cNvCxnSpPr>
            <a:cxnSpLocks/>
          </p:cNvCxnSpPr>
          <p:nvPr/>
        </p:nvCxnSpPr>
        <p:spPr>
          <a:xfrm flipV="1">
            <a:off x="10824931" y="4427876"/>
            <a:ext cx="0" cy="589302"/>
          </a:xfrm>
          <a:prstGeom prst="line">
            <a:avLst/>
          </a:prstGeom>
          <a:noFill/>
          <a:ln w="12700" cap="flat" cmpd="sng" algn="ctr">
            <a:solidFill>
              <a:sysClr val="windowText" lastClr="000000"/>
            </a:solidFill>
            <a:prstDash val="dash"/>
          </a:ln>
          <a:effectLst/>
        </p:spPr>
      </p:cxnSp>
      <mc:AlternateContent xmlns:mc="http://schemas.openxmlformats.org/markup-compatibility/2006" xmlns:a14="http://schemas.microsoft.com/office/drawing/2010/main">
        <mc:Choice Requires="a14">
          <p:sp>
            <p:nvSpPr>
              <p:cNvPr id="18" name="CuadroTexto 53">
                <a:extLst>
                  <a:ext uri="{FF2B5EF4-FFF2-40B4-BE49-F238E27FC236}">
                    <a16:creationId xmlns:a16="http://schemas.microsoft.com/office/drawing/2014/main" id="{8BB567A5-5743-4E93-AEC8-B274EE5477E5}"/>
                  </a:ext>
                </a:extLst>
              </p:cNvPr>
              <p:cNvSpPr txBox="1"/>
              <p:nvPr/>
            </p:nvSpPr>
            <p:spPr>
              <a:xfrm>
                <a:off x="10724193" y="4984606"/>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i="1" smtClean="0">
                              <a:solidFill>
                                <a:prstClr val="black"/>
                              </a:solidFill>
                              <a:latin typeface="Cambria Math" panose="02040503050406030204" pitchFamily="18" charset="0"/>
                            </a:rPr>
                          </m:ctrlPr>
                        </m:accPr>
                        <m:e>
                          <m:r>
                            <a:rPr lang="es-ES" i="1" smtClean="0">
                              <a:solidFill>
                                <a:prstClr val="black"/>
                              </a:solidFill>
                              <a:latin typeface="Cambria Math" panose="02040503050406030204" pitchFamily="18" charset="0"/>
                            </a:rPr>
                            <m:t>𝑋</m:t>
                          </m:r>
                        </m:e>
                      </m:acc>
                    </m:oMath>
                  </m:oMathPara>
                </a14:m>
                <a:endParaRPr lang="es-AR" dirty="0">
                  <a:solidFill>
                    <a:prstClr val="black"/>
                  </a:solidFill>
                  <a:latin typeface="Tw Cen MT" panose="020B0602020104020603"/>
                </a:endParaRPr>
              </a:p>
            </p:txBody>
          </p:sp>
        </mc:Choice>
        <mc:Fallback xmlns="">
          <p:sp>
            <p:nvSpPr>
              <p:cNvPr id="18" name="CuadroTexto 53">
                <a:extLst>
                  <a:ext uri="{FF2B5EF4-FFF2-40B4-BE49-F238E27FC236}">
                    <a16:creationId xmlns="" xmlns:a16="http://schemas.microsoft.com/office/drawing/2014/main" xmlns:a14="http://schemas.microsoft.com/office/drawing/2010/main" id="{8BB567A5-5743-4E93-AEC8-B274EE5477E5}"/>
                  </a:ext>
                </a:extLst>
              </p:cNvPr>
              <p:cNvSpPr txBox="1">
                <a:spLocks noRot="1" noChangeAspect="1" noMove="1" noResize="1" noEditPoints="1" noAdjustHandles="1" noChangeArrowheads="1" noChangeShapeType="1" noTextEdit="1"/>
              </p:cNvSpPr>
              <p:nvPr/>
            </p:nvSpPr>
            <p:spPr>
              <a:xfrm>
                <a:off x="10724193" y="4984606"/>
                <a:ext cx="504825" cy="369332"/>
              </a:xfrm>
              <a:prstGeom prst="rect">
                <a:avLst/>
              </a:prstGeom>
              <a:blipFill rotWithShape="1">
                <a:blip r:embed="rId3"/>
                <a:stretch>
                  <a:fillRect r="-1445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54">
                <a:extLst>
                  <a:ext uri="{FF2B5EF4-FFF2-40B4-BE49-F238E27FC236}">
                    <a16:creationId xmlns:a16="http://schemas.microsoft.com/office/drawing/2014/main" id="{8956C2AA-D5F0-4496-8732-E6FA03067CC9}"/>
                  </a:ext>
                </a:extLst>
              </p:cNvPr>
              <p:cNvSpPr txBox="1"/>
              <p:nvPr/>
            </p:nvSpPr>
            <p:spPr>
              <a:xfrm>
                <a:off x="8781817" y="4996315"/>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i="1" smtClean="0">
                              <a:solidFill>
                                <a:prstClr val="black"/>
                              </a:solidFill>
                              <a:latin typeface="Cambria Math" panose="02040503050406030204" pitchFamily="18" charset="0"/>
                            </a:rPr>
                          </m:ctrlPr>
                        </m:accPr>
                        <m:e>
                          <m:r>
                            <a:rPr lang="es-ES" i="1" smtClean="0">
                              <a:solidFill>
                                <a:prstClr val="black"/>
                              </a:solidFill>
                              <a:latin typeface="Cambria Math" panose="02040503050406030204" pitchFamily="18" charset="0"/>
                            </a:rPr>
                            <m:t>𝑋</m:t>
                          </m:r>
                        </m:e>
                      </m:acc>
                    </m:oMath>
                  </m:oMathPara>
                </a14:m>
                <a:endParaRPr lang="es-AR" dirty="0">
                  <a:solidFill>
                    <a:prstClr val="black"/>
                  </a:solidFill>
                  <a:latin typeface="Tw Cen MT" panose="020B0602020104020603"/>
                </a:endParaRPr>
              </a:p>
            </p:txBody>
          </p:sp>
        </mc:Choice>
        <mc:Fallback xmlns="">
          <p:sp>
            <p:nvSpPr>
              <p:cNvPr id="19" name="CuadroTexto 54">
                <a:extLst>
                  <a:ext uri="{FF2B5EF4-FFF2-40B4-BE49-F238E27FC236}">
                    <a16:creationId xmlns="" xmlns:a16="http://schemas.microsoft.com/office/drawing/2014/main" xmlns:a14="http://schemas.microsoft.com/office/drawing/2010/main" id="{8956C2AA-D5F0-4496-8732-E6FA03067CC9}"/>
                  </a:ext>
                </a:extLst>
              </p:cNvPr>
              <p:cNvSpPr txBox="1">
                <a:spLocks noRot="1" noChangeAspect="1" noMove="1" noResize="1" noEditPoints="1" noAdjustHandles="1" noChangeArrowheads="1" noChangeShapeType="1" noTextEdit="1"/>
              </p:cNvSpPr>
              <p:nvPr/>
            </p:nvSpPr>
            <p:spPr>
              <a:xfrm>
                <a:off x="8781817" y="4996315"/>
                <a:ext cx="504825" cy="369332"/>
              </a:xfrm>
              <a:prstGeom prst="rect">
                <a:avLst/>
              </a:prstGeom>
              <a:blipFill rotWithShape="1">
                <a:blip r:embed="rId4"/>
                <a:stretch>
                  <a:fillRect r="-146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55">
                <a:extLst>
                  <a:ext uri="{FF2B5EF4-FFF2-40B4-BE49-F238E27FC236}">
                    <a16:creationId xmlns:a16="http://schemas.microsoft.com/office/drawing/2014/main" id="{943988FB-4215-4BC2-AF94-8F671CE66620}"/>
                  </a:ext>
                </a:extLst>
              </p:cNvPr>
              <p:cNvSpPr txBox="1"/>
              <p:nvPr/>
            </p:nvSpPr>
            <p:spPr>
              <a:xfrm>
                <a:off x="6659878" y="4964689"/>
                <a:ext cx="1059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i="1" smtClean="0">
                              <a:solidFill>
                                <a:prstClr val="black"/>
                              </a:solidFill>
                              <a:latin typeface="Cambria Math" panose="02040503050406030204" pitchFamily="18" charset="0"/>
                            </a:rPr>
                          </m:ctrlPr>
                        </m:accPr>
                        <m:e>
                          <m:r>
                            <a:rPr lang="es-ES" i="1" smtClean="0">
                              <a:solidFill>
                                <a:prstClr val="black"/>
                              </a:solidFill>
                              <a:latin typeface="Cambria Math" panose="02040503050406030204" pitchFamily="18" charset="0"/>
                            </a:rPr>
                            <m:t>𝑋</m:t>
                          </m:r>
                        </m:e>
                      </m:acc>
                    </m:oMath>
                  </m:oMathPara>
                </a14:m>
                <a:endParaRPr lang="es-AR" dirty="0">
                  <a:solidFill>
                    <a:prstClr val="black"/>
                  </a:solidFill>
                  <a:latin typeface="Tw Cen MT" panose="020B0602020104020603"/>
                </a:endParaRPr>
              </a:p>
            </p:txBody>
          </p:sp>
        </mc:Choice>
        <mc:Fallback xmlns="">
          <p:sp>
            <p:nvSpPr>
              <p:cNvPr id="20" name="CuadroTexto 55">
                <a:extLst>
                  <a:ext uri="{FF2B5EF4-FFF2-40B4-BE49-F238E27FC236}">
                    <a16:creationId xmlns="" xmlns:a16="http://schemas.microsoft.com/office/drawing/2014/main" xmlns:a14="http://schemas.microsoft.com/office/drawing/2010/main" id="{943988FB-4215-4BC2-AF94-8F671CE66620}"/>
                  </a:ext>
                </a:extLst>
              </p:cNvPr>
              <p:cNvSpPr txBox="1">
                <a:spLocks noRot="1" noChangeAspect="1" noMove="1" noResize="1" noEditPoints="1" noAdjustHandles="1" noChangeArrowheads="1" noChangeShapeType="1" noTextEdit="1"/>
              </p:cNvSpPr>
              <p:nvPr/>
            </p:nvSpPr>
            <p:spPr>
              <a:xfrm>
                <a:off x="6659878" y="4964689"/>
                <a:ext cx="1059588" cy="36933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CuadroTexto 56">
                <a:extLst>
                  <a:ext uri="{FF2B5EF4-FFF2-40B4-BE49-F238E27FC236}">
                    <a16:creationId xmlns:a16="http://schemas.microsoft.com/office/drawing/2014/main" id="{80196901-A27A-4FA5-A4A4-DA9A1CC10D34}"/>
                  </a:ext>
                </a:extLst>
              </p:cNvPr>
              <p:cNvSpPr txBox="1"/>
              <p:nvPr/>
            </p:nvSpPr>
            <p:spPr>
              <a:xfrm>
                <a:off x="8802694" y="5225530"/>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𝑀</m:t>
                          </m:r>
                        </m:e>
                        <m:sub>
                          <m:r>
                            <a:rPr lang="es-ES" i="1" smtClean="0">
                              <a:solidFill>
                                <a:prstClr val="black"/>
                              </a:solidFill>
                              <a:latin typeface="Cambria Math" panose="02040503050406030204" pitchFamily="18" charset="0"/>
                            </a:rPr>
                            <m:t>𝑜</m:t>
                          </m:r>
                        </m:sub>
                      </m:sSub>
                    </m:oMath>
                  </m:oMathPara>
                </a14:m>
                <a:endParaRPr lang="es-AR" dirty="0">
                  <a:solidFill>
                    <a:prstClr val="black"/>
                  </a:solidFill>
                  <a:latin typeface="Tw Cen MT" panose="020B0602020104020603"/>
                </a:endParaRPr>
              </a:p>
            </p:txBody>
          </p:sp>
        </mc:Choice>
        <mc:Fallback xmlns="">
          <p:sp>
            <p:nvSpPr>
              <p:cNvPr id="21" name="CuadroTexto 56">
                <a:extLst>
                  <a:ext uri="{FF2B5EF4-FFF2-40B4-BE49-F238E27FC236}">
                    <a16:creationId xmlns="" xmlns:a16="http://schemas.microsoft.com/office/drawing/2014/main" xmlns:a14="http://schemas.microsoft.com/office/drawing/2010/main" id="{80196901-A27A-4FA5-A4A4-DA9A1CC10D34}"/>
                  </a:ext>
                </a:extLst>
              </p:cNvPr>
              <p:cNvSpPr txBox="1">
                <a:spLocks noRot="1" noChangeAspect="1" noMove="1" noResize="1" noEditPoints="1" noAdjustHandles="1" noChangeArrowheads="1" noChangeShapeType="1" noTextEdit="1"/>
              </p:cNvSpPr>
              <p:nvPr/>
            </p:nvSpPr>
            <p:spPr>
              <a:xfrm>
                <a:off x="8802694" y="5225530"/>
                <a:ext cx="504825" cy="369332"/>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57">
                <a:extLst>
                  <a:ext uri="{FF2B5EF4-FFF2-40B4-BE49-F238E27FC236}">
                    <a16:creationId xmlns:a16="http://schemas.microsoft.com/office/drawing/2014/main" id="{B775CFE2-782D-43C0-A7EC-3769544A16D6}"/>
                  </a:ext>
                </a:extLst>
              </p:cNvPr>
              <p:cNvSpPr txBox="1"/>
              <p:nvPr/>
            </p:nvSpPr>
            <p:spPr>
              <a:xfrm>
                <a:off x="7659099" y="4953363"/>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𝑀</m:t>
                          </m:r>
                        </m:e>
                        <m:sub>
                          <m:r>
                            <a:rPr lang="es-ES" i="1" smtClean="0">
                              <a:solidFill>
                                <a:prstClr val="black"/>
                              </a:solidFill>
                              <a:latin typeface="Cambria Math" panose="02040503050406030204" pitchFamily="18" charset="0"/>
                            </a:rPr>
                            <m:t>𝑜</m:t>
                          </m:r>
                        </m:sub>
                      </m:sSub>
                    </m:oMath>
                  </m:oMathPara>
                </a14:m>
                <a:endParaRPr lang="es-AR" dirty="0">
                  <a:solidFill>
                    <a:prstClr val="black"/>
                  </a:solidFill>
                  <a:latin typeface="Tw Cen MT" panose="020B0602020104020603"/>
                </a:endParaRPr>
              </a:p>
            </p:txBody>
          </p:sp>
        </mc:Choice>
        <mc:Fallback xmlns="">
          <p:sp>
            <p:nvSpPr>
              <p:cNvPr id="22" name="CuadroTexto 57">
                <a:extLst>
                  <a:ext uri="{FF2B5EF4-FFF2-40B4-BE49-F238E27FC236}">
                    <a16:creationId xmlns="" xmlns:a16="http://schemas.microsoft.com/office/drawing/2014/main" xmlns:a14="http://schemas.microsoft.com/office/drawing/2010/main" id="{B775CFE2-782D-43C0-A7EC-3769544A16D6}"/>
                  </a:ext>
                </a:extLst>
              </p:cNvPr>
              <p:cNvSpPr txBox="1">
                <a:spLocks noRot="1" noChangeAspect="1" noMove="1" noResize="1" noEditPoints="1" noAdjustHandles="1" noChangeArrowheads="1" noChangeShapeType="1" noTextEdit="1"/>
              </p:cNvSpPr>
              <p:nvPr/>
            </p:nvSpPr>
            <p:spPr>
              <a:xfrm>
                <a:off x="7659099" y="4953363"/>
                <a:ext cx="504825" cy="369332"/>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58">
                <a:extLst>
                  <a:ext uri="{FF2B5EF4-FFF2-40B4-BE49-F238E27FC236}">
                    <a16:creationId xmlns:a16="http://schemas.microsoft.com/office/drawing/2014/main" id="{08909480-E18B-4FA1-8C35-F80478F186BD}"/>
                  </a:ext>
                </a:extLst>
              </p:cNvPr>
              <p:cNvSpPr txBox="1"/>
              <p:nvPr/>
            </p:nvSpPr>
            <p:spPr>
              <a:xfrm>
                <a:off x="10066581" y="4977541"/>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𝑀</m:t>
                          </m:r>
                        </m:e>
                        <m:sub>
                          <m:r>
                            <a:rPr lang="es-ES" i="1" smtClean="0">
                              <a:solidFill>
                                <a:prstClr val="black"/>
                              </a:solidFill>
                              <a:latin typeface="Cambria Math" panose="02040503050406030204" pitchFamily="18" charset="0"/>
                            </a:rPr>
                            <m:t>𝑜</m:t>
                          </m:r>
                        </m:sub>
                      </m:sSub>
                    </m:oMath>
                  </m:oMathPara>
                </a14:m>
                <a:endParaRPr lang="es-AR" dirty="0">
                  <a:solidFill>
                    <a:prstClr val="black"/>
                  </a:solidFill>
                  <a:latin typeface="Tw Cen MT" panose="020B0602020104020603"/>
                </a:endParaRPr>
              </a:p>
            </p:txBody>
          </p:sp>
        </mc:Choice>
        <mc:Fallback xmlns="">
          <p:sp>
            <p:nvSpPr>
              <p:cNvPr id="23" name="CuadroTexto 58">
                <a:extLst>
                  <a:ext uri="{FF2B5EF4-FFF2-40B4-BE49-F238E27FC236}">
                    <a16:creationId xmlns="" xmlns:a16="http://schemas.microsoft.com/office/drawing/2014/main" xmlns:a14="http://schemas.microsoft.com/office/drawing/2010/main" id="{08909480-E18B-4FA1-8C35-F80478F186BD}"/>
                  </a:ext>
                </a:extLst>
              </p:cNvPr>
              <p:cNvSpPr txBox="1">
                <a:spLocks noRot="1" noChangeAspect="1" noMove="1" noResize="1" noEditPoints="1" noAdjustHandles="1" noChangeArrowheads="1" noChangeShapeType="1" noTextEdit="1"/>
              </p:cNvSpPr>
              <p:nvPr/>
            </p:nvSpPr>
            <p:spPr>
              <a:xfrm>
                <a:off x="10066581" y="4977541"/>
                <a:ext cx="504825" cy="369332"/>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59">
                <a:extLst>
                  <a:ext uri="{FF2B5EF4-FFF2-40B4-BE49-F238E27FC236}">
                    <a16:creationId xmlns:a16="http://schemas.microsoft.com/office/drawing/2014/main" id="{F909D795-F450-4C75-8C63-ED530547D1D1}"/>
                  </a:ext>
                </a:extLst>
              </p:cNvPr>
              <p:cNvSpPr txBox="1"/>
              <p:nvPr/>
            </p:nvSpPr>
            <p:spPr>
              <a:xfrm>
                <a:off x="7243298" y="5583520"/>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smtClean="0">
                          <a:solidFill>
                            <a:prstClr val="black"/>
                          </a:solidFill>
                          <a:latin typeface="Cambria Math" panose="02040503050406030204" pitchFamily="18" charset="0"/>
                        </a:rPr>
                        <m:t>𝐴</m:t>
                      </m:r>
                    </m:oMath>
                  </m:oMathPara>
                </a14:m>
                <a:endParaRPr lang="es-AR" dirty="0">
                  <a:solidFill>
                    <a:prstClr val="black"/>
                  </a:solidFill>
                  <a:latin typeface="Tw Cen MT" panose="020B0602020104020603"/>
                </a:endParaRPr>
              </a:p>
            </p:txBody>
          </p:sp>
        </mc:Choice>
        <mc:Fallback xmlns="">
          <p:sp>
            <p:nvSpPr>
              <p:cNvPr id="24" name="CuadroTexto 59">
                <a:extLst>
                  <a:ext uri="{FF2B5EF4-FFF2-40B4-BE49-F238E27FC236}">
                    <a16:creationId xmlns="" xmlns:a16="http://schemas.microsoft.com/office/drawing/2014/main" xmlns:a14="http://schemas.microsoft.com/office/drawing/2010/main" id="{F909D795-F450-4C75-8C63-ED530547D1D1}"/>
                  </a:ext>
                </a:extLst>
              </p:cNvPr>
              <p:cNvSpPr txBox="1">
                <a:spLocks noRot="1" noChangeAspect="1" noMove="1" noResize="1" noEditPoints="1" noAdjustHandles="1" noChangeArrowheads="1" noChangeShapeType="1" noTextEdit="1"/>
              </p:cNvSpPr>
              <p:nvPr/>
            </p:nvSpPr>
            <p:spPr>
              <a:xfrm>
                <a:off x="7243298" y="5583520"/>
                <a:ext cx="504825" cy="369332"/>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60">
                <a:extLst>
                  <a:ext uri="{FF2B5EF4-FFF2-40B4-BE49-F238E27FC236}">
                    <a16:creationId xmlns:a16="http://schemas.microsoft.com/office/drawing/2014/main" id="{63537A8C-0FBE-4412-838B-8E66CC10A8AC}"/>
                  </a:ext>
                </a:extLst>
              </p:cNvPr>
              <p:cNvSpPr txBox="1"/>
              <p:nvPr/>
            </p:nvSpPr>
            <p:spPr>
              <a:xfrm>
                <a:off x="8783643" y="5573999"/>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smtClean="0">
                          <a:solidFill>
                            <a:prstClr val="black"/>
                          </a:solidFill>
                          <a:latin typeface="Cambria Math" panose="02040503050406030204" pitchFamily="18" charset="0"/>
                        </a:rPr>
                        <m:t>𝐵</m:t>
                      </m:r>
                    </m:oMath>
                  </m:oMathPara>
                </a14:m>
                <a:endParaRPr lang="es-AR" dirty="0">
                  <a:solidFill>
                    <a:prstClr val="black"/>
                  </a:solidFill>
                  <a:latin typeface="Tw Cen MT" panose="020B0602020104020603"/>
                </a:endParaRPr>
              </a:p>
            </p:txBody>
          </p:sp>
        </mc:Choice>
        <mc:Fallback xmlns="">
          <p:sp>
            <p:nvSpPr>
              <p:cNvPr id="25" name="CuadroTexto 60">
                <a:extLst>
                  <a:ext uri="{FF2B5EF4-FFF2-40B4-BE49-F238E27FC236}">
                    <a16:creationId xmlns="" xmlns:a16="http://schemas.microsoft.com/office/drawing/2014/main" xmlns:a14="http://schemas.microsoft.com/office/drawing/2010/main" id="{63537A8C-0FBE-4412-838B-8E66CC10A8AC}"/>
                  </a:ext>
                </a:extLst>
              </p:cNvPr>
              <p:cNvSpPr txBox="1">
                <a:spLocks noRot="1" noChangeAspect="1" noMove="1" noResize="1" noEditPoints="1" noAdjustHandles="1" noChangeArrowheads="1" noChangeShapeType="1" noTextEdit="1"/>
              </p:cNvSpPr>
              <p:nvPr/>
            </p:nvSpPr>
            <p:spPr>
              <a:xfrm>
                <a:off x="8783643" y="5573999"/>
                <a:ext cx="504825" cy="369332"/>
              </a:xfrm>
              <a:prstGeom prst="rect">
                <a:avLst/>
              </a:prstGeom>
              <a:blipFill rotWithShape="1">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61">
                <a:extLst>
                  <a:ext uri="{FF2B5EF4-FFF2-40B4-BE49-F238E27FC236}">
                    <a16:creationId xmlns:a16="http://schemas.microsoft.com/office/drawing/2014/main" id="{8017AD62-2A96-436C-A4AC-DB3E0610F068}"/>
                  </a:ext>
                </a:extLst>
              </p:cNvPr>
              <p:cNvSpPr txBox="1"/>
              <p:nvPr/>
            </p:nvSpPr>
            <p:spPr>
              <a:xfrm>
                <a:off x="10224835" y="5577676"/>
                <a:ext cx="5048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smtClean="0">
                          <a:solidFill>
                            <a:prstClr val="black"/>
                          </a:solidFill>
                          <a:latin typeface="Cambria Math" panose="02040503050406030204" pitchFamily="18" charset="0"/>
                        </a:rPr>
                        <m:t>𝐶</m:t>
                      </m:r>
                    </m:oMath>
                  </m:oMathPara>
                </a14:m>
                <a:endParaRPr lang="es-AR" dirty="0">
                  <a:solidFill>
                    <a:prstClr val="black"/>
                  </a:solidFill>
                  <a:latin typeface="Tw Cen MT" panose="020B0602020104020603"/>
                </a:endParaRPr>
              </a:p>
            </p:txBody>
          </p:sp>
        </mc:Choice>
        <mc:Fallback xmlns="">
          <p:sp>
            <p:nvSpPr>
              <p:cNvPr id="26" name="CuadroTexto 61">
                <a:extLst>
                  <a:ext uri="{FF2B5EF4-FFF2-40B4-BE49-F238E27FC236}">
                    <a16:creationId xmlns="" xmlns:a16="http://schemas.microsoft.com/office/drawing/2014/main" xmlns:a14="http://schemas.microsoft.com/office/drawing/2010/main" id="{8017AD62-2A96-436C-A4AC-DB3E0610F068}"/>
                  </a:ext>
                </a:extLst>
              </p:cNvPr>
              <p:cNvSpPr txBox="1">
                <a:spLocks noRot="1" noChangeAspect="1" noMove="1" noResize="1" noEditPoints="1" noAdjustHandles="1" noChangeArrowheads="1" noChangeShapeType="1" noTextEdit="1"/>
              </p:cNvSpPr>
              <p:nvPr/>
            </p:nvSpPr>
            <p:spPr>
              <a:xfrm>
                <a:off x="10224835" y="5577676"/>
                <a:ext cx="504825" cy="369332"/>
              </a:xfrm>
              <a:prstGeom prst="rect">
                <a:avLst/>
              </a:prstGeom>
              <a:blipFill rotWithShape="1">
                <a:blip r:embed="rId11"/>
                <a:stretch>
                  <a:fillRect/>
                </a:stretch>
              </a:blipFill>
            </p:spPr>
            <p:txBody>
              <a:bodyPr/>
              <a:lstStyle/>
              <a:p>
                <a:r>
                  <a:rPr lang="es-ES">
                    <a:noFill/>
                  </a:rPr>
                  <a:t> </a:t>
                </a:r>
              </a:p>
            </p:txBody>
          </p:sp>
        </mc:Fallback>
      </mc:AlternateContent>
      <p:cxnSp>
        <p:nvCxnSpPr>
          <p:cNvPr id="27" name="Conector recto 24">
            <a:extLst>
              <a:ext uri="{FF2B5EF4-FFF2-40B4-BE49-F238E27FC236}">
                <a16:creationId xmlns:a16="http://schemas.microsoft.com/office/drawing/2014/main" id="{90FEB56E-EB5A-40EB-A070-7B60CF86F070}"/>
              </a:ext>
            </a:extLst>
          </p:cNvPr>
          <p:cNvCxnSpPr>
            <a:cxnSpLocks/>
          </p:cNvCxnSpPr>
          <p:nvPr/>
        </p:nvCxnSpPr>
        <p:spPr>
          <a:xfrm>
            <a:off x="7495710" y="3848100"/>
            <a:ext cx="0" cy="1159553"/>
          </a:xfrm>
          <a:prstGeom prst="line">
            <a:avLst/>
          </a:prstGeom>
          <a:noFill/>
          <a:ln w="12700" cap="flat" cmpd="sng" algn="ctr">
            <a:solidFill>
              <a:sysClr val="windowText" lastClr="000000"/>
            </a:solidFill>
            <a:prstDash val="dash"/>
          </a:ln>
          <a:effectLst/>
        </p:spPr>
      </p:cxnSp>
      <mc:AlternateContent xmlns:mc="http://schemas.openxmlformats.org/markup-compatibility/2006" xmlns:a14="http://schemas.microsoft.com/office/drawing/2010/main">
        <mc:Choice Requires="a14">
          <p:sp>
            <p:nvSpPr>
              <p:cNvPr id="28" name="CuadroTexto 10">
                <a:extLst>
                  <a:ext uri="{FF2B5EF4-FFF2-40B4-BE49-F238E27FC236}">
                    <a16:creationId xmlns:a16="http://schemas.microsoft.com/office/drawing/2014/main" id="{F2208A09-19F2-4551-B8AE-AC89D78F6C23}"/>
                  </a:ext>
                </a:extLst>
              </p:cNvPr>
              <p:cNvSpPr txBox="1"/>
              <p:nvPr/>
            </p:nvSpPr>
            <p:spPr>
              <a:xfrm>
                <a:off x="7243108" y="4951693"/>
                <a:ext cx="6133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𝑀</m:t>
                          </m:r>
                        </m:e>
                        <m:sub>
                          <m:r>
                            <a:rPr lang="es-ES" i="1" smtClean="0">
                              <a:solidFill>
                                <a:prstClr val="black"/>
                              </a:solidFill>
                              <a:latin typeface="Cambria Math" panose="02040503050406030204" pitchFamily="18" charset="0"/>
                            </a:rPr>
                            <m:t>𝑑𝑛</m:t>
                          </m:r>
                        </m:sub>
                      </m:sSub>
                    </m:oMath>
                  </m:oMathPara>
                </a14:m>
                <a:endParaRPr lang="es-AR" dirty="0">
                  <a:solidFill>
                    <a:prstClr val="black"/>
                  </a:solidFill>
                  <a:latin typeface="Tw Cen MT" panose="020B0602020104020603"/>
                </a:endParaRPr>
              </a:p>
            </p:txBody>
          </p:sp>
        </mc:Choice>
        <mc:Fallback xmlns="">
          <p:sp>
            <p:nvSpPr>
              <p:cNvPr id="28" name="CuadroTexto 10">
                <a:extLst>
                  <a:ext uri="{FF2B5EF4-FFF2-40B4-BE49-F238E27FC236}">
                    <a16:creationId xmlns="" xmlns:a16="http://schemas.microsoft.com/office/drawing/2014/main" xmlns:a14="http://schemas.microsoft.com/office/drawing/2010/main" id="{F2208A09-19F2-4551-B8AE-AC89D78F6C23}"/>
                  </a:ext>
                </a:extLst>
              </p:cNvPr>
              <p:cNvSpPr txBox="1">
                <a:spLocks noRot="1" noChangeAspect="1" noMove="1" noResize="1" noEditPoints="1" noAdjustHandles="1" noChangeArrowheads="1" noChangeShapeType="1" noTextEdit="1"/>
              </p:cNvSpPr>
              <p:nvPr/>
            </p:nvSpPr>
            <p:spPr>
              <a:xfrm>
                <a:off x="7243108" y="4951693"/>
                <a:ext cx="613392" cy="369332"/>
              </a:xfrm>
              <a:prstGeom prst="rect">
                <a:avLst/>
              </a:prstGeom>
              <a:blipFill rotWithShape="1">
                <a:blip r:embed="rId12"/>
                <a:stretch>
                  <a:fillRect/>
                </a:stretch>
              </a:blipFill>
            </p:spPr>
            <p:txBody>
              <a:bodyPr/>
              <a:lstStyle/>
              <a:p>
                <a:r>
                  <a:rPr lang="es-ES">
                    <a:noFill/>
                  </a:rPr>
                  <a:t> </a:t>
                </a:r>
              </a:p>
            </p:txBody>
          </p:sp>
        </mc:Fallback>
      </mc:AlternateContent>
      <p:cxnSp>
        <p:nvCxnSpPr>
          <p:cNvPr id="29" name="Conector recto 30">
            <a:extLst>
              <a:ext uri="{FF2B5EF4-FFF2-40B4-BE49-F238E27FC236}">
                <a16:creationId xmlns:a16="http://schemas.microsoft.com/office/drawing/2014/main" id="{65A8B0A4-980A-49F2-9A44-05C306004DF6}"/>
              </a:ext>
            </a:extLst>
          </p:cNvPr>
          <p:cNvCxnSpPr>
            <a:cxnSpLocks/>
          </p:cNvCxnSpPr>
          <p:nvPr/>
        </p:nvCxnSpPr>
        <p:spPr>
          <a:xfrm>
            <a:off x="10582183" y="3968318"/>
            <a:ext cx="27954" cy="1048860"/>
          </a:xfrm>
          <a:prstGeom prst="line">
            <a:avLst/>
          </a:prstGeom>
          <a:noFill/>
          <a:ln w="12700" cap="flat" cmpd="sng" algn="ctr">
            <a:solidFill>
              <a:sysClr val="windowText" lastClr="000000"/>
            </a:solidFill>
            <a:prstDash val="dash"/>
          </a:ln>
          <a:effectLst/>
        </p:spPr>
      </p:cxnSp>
      <mc:AlternateContent xmlns:mc="http://schemas.openxmlformats.org/markup-compatibility/2006" xmlns:a14="http://schemas.microsoft.com/office/drawing/2010/main">
        <mc:Choice Requires="a14">
          <p:sp>
            <p:nvSpPr>
              <p:cNvPr id="30" name="CuadroTexto 33">
                <a:extLst>
                  <a:ext uri="{FF2B5EF4-FFF2-40B4-BE49-F238E27FC236}">
                    <a16:creationId xmlns:a16="http://schemas.microsoft.com/office/drawing/2014/main" id="{6E9E3C94-BCEB-4AD2-B99B-5354E0F0DF43}"/>
                  </a:ext>
                </a:extLst>
              </p:cNvPr>
              <p:cNvSpPr txBox="1"/>
              <p:nvPr/>
            </p:nvSpPr>
            <p:spPr>
              <a:xfrm>
                <a:off x="10371385" y="4974076"/>
                <a:ext cx="6133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𝑀</m:t>
                          </m:r>
                        </m:e>
                        <m:sub>
                          <m:r>
                            <a:rPr lang="es-ES" i="1" smtClean="0">
                              <a:solidFill>
                                <a:prstClr val="black"/>
                              </a:solidFill>
                              <a:latin typeface="Cambria Math" panose="02040503050406030204" pitchFamily="18" charset="0"/>
                            </a:rPr>
                            <m:t>𝑑𝑛</m:t>
                          </m:r>
                        </m:sub>
                      </m:sSub>
                    </m:oMath>
                  </m:oMathPara>
                </a14:m>
                <a:endParaRPr lang="es-AR" dirty="0">
                  <a:solidFill>
                    <a:prstClr val="black"/>
                  </a:solidFill>
                  <a:latin typeface="Tw Cen MT" panose="020B0602020104020603"/>
                </a:endParaRPr>
              </a:p>
            </p:txBody>
          </p:sp>
        </mc:Choice>
        <mc:Fallback xmlns="">
          <p:sp>
            <p:nvSpPr>
              <p:cNvPr id="30" name="CuadroTexto 33">
                <a:extLst>
                  <a:ext uri="{FF2B5EF4-FFF2-40B4-BE49-F238E27FC236}">
                    <a16:creationId xmlns="" xmlns:a16="http://schemas.microsoft.com/office/drawing/2014/main" xmlns:a14="http://schemas.microsoft.com/office/drawing/2010/main" id="{6E9E3C94-BCEB-4AD2-B99B-5354E0F0DF43}"/>
                  </a:ext>
                </a:extLst>
              </p:cNvPr>
              <p:cNvSpPr txBox="1">
                <a:spLocks noRot="1" noChangeAspect="1" noMove="1" noResize="1" noEditPoints="1" noAdjustHandles="1" noChangeArrowheads="1" noChangeShapeType="1" noTextEdit="1"/>
              </p:cNvSpPr>
              <p:nvPr/>
            </p:nvSpPr>
            <p:spPr>
              <a:xfrm>
                <a:off x="10371385" y="4974076"/>
                <a:ext cx="613392" cy="369332"/>
              </a:xfrm>
              <a:prstGeom prst="rect">
                <a:avLst/>
              </a:prstGeom>
              <a:blipFill rotWithShape="1">
                <a:blip r:embed="rId13"/>
                <a:stretch>
                  <a:fillRect/>
                </a:stretch>
              </a:blipFill>
            </p:spPr>
            <p:txBody>
              <a:bodyPr/>
              <a:lstStyle/>
              <a:p>
                <a:r>
                  <a:rPr lang="es-ES">
                    <a:noFill/>
                  </a:rPr>
                  <a:t> </a:t>
                </a:r>
              </a:p>
            </p:txBody>
          </p:sp>
        </mc:Fallback>
      </mc:AlternateContent>
      <p:sp>
        <p:nvSpPr>
          <p:cNvPr id="31" name="1 Marcador de contenido"/>
          <p:cNvSpPr txBox="1">
            <a:spLocks/>
          </p:cNvSpPr>
          <p:nvPr/>
        </p:nvSpPr>
        <p:spPr>
          <a:xfrm>
            <a:off x="913775" y="2367093"/>
            <a:ext cx="10364452"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Char char="•"/>
              <a:tabLst/>
              <a:defRPr/>
            </a:pPr>
            <a:endParaRPr kumimoji="0" lang="es-ES" sz="2000" b="0" i="0" u="none" strike="noStrike" kern="1200" cap="all" spc="0" normalizeH="0" baseline="0" noProof="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538291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29BDE113-E5C9-475E-B86D-E6E5E7B9E53F}"/>
              </a:ext>
            </a:extLst>
          </p:cNvPr>
          <p:cNvSpPr txBox="1">
            <a:spLocks/>
          </p:cNvSpPr>
          <p:nvPr/>
        </p:nvSpPr>
        <p:spPr>
          <a:xfrm>
            <a:off x="913774" y="754603"/>
            <a:ext cx="10364452" cy="55130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None/>
              <a:tabLst/>
              <a:defRPr/>
            </a:pPr>
            <a:r>
              <a:rPr kumimoji="0" lang="es-ES" sz="2000" b="1" i="0" u="none" strike="noStrike" kern="1200" cap="all" spc="0" normalizeH="0" baseline="0" noProof="0" dirty="0" smtClean="0">
                <a:ln>
                  <a:noFill/>
                </a:ln>
                <a:solidFill>
                  <a:sysClr val="windowText" lastClr="000000"/>
                </a:solidFill>
                <a:effectLst/>
                <a:uLnTx/>
                <a:uFillTx/>
                <a:latin typeface="Trebuchet MS (cuerpo)"/>
              </a:rPr>
              <a:t>Índices de asimetría</a:t>
            </a:r>
          </a:p>
          <a:p>
            <a:pPr marL="0" marR="0" lvl="0" indent="0" algn="l" defTabSz="914400" rtl="0" eaLnBrk="1" fontAlgn="auto" latinLnBrk="0" hangingPunct="1">
              <a:lnSpc>
                <a:spcPct val="120000"/>
              </a:lnSpc>
              <a:spcBef>
                <a:spcPts val="1000"/>
              </a:spcBef>
              <a:spcAft>
                <a:spcPts val="0"/>
              </a:spcAft>
              <a:buClr>
                <a:sysClr val="windowText" lastClr="000000"/>
              </a:buClr>
              <a:buSzTx/>
              <a:buNone/>
              <a:tabLst/>
              <a:defRPr/>
            </a:pPr>
            <a:endParaRPr lang="es-ES" b="1" dirty="0">
              <a:solidFill>
                <a:sysClr val="windowText" lastClr="000000"/>
              </a:solidFill>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None/>
              <a:tabLst/>
              <a:defRPr/>
            </a:pPr>
            <a:endParaRPr kumimoji="0" lang="es-ES" sz="2000" b="1" i="0" u="none" strike="noStrike" kern="1200" cap="all" spc="0" normalizeH="0" baseline="0" noProof="0" dirty="0" smtClean="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ES"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18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endParaRPr kumimoji="0" lang="es-AR" sz="18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cxnSp>
        <p:nvCxnSpPr>
          <p:cNvPr id="5" name="Conector recto 6">
            <a:extLst>
              <a:ext uri="{FF2B5EF4-FFF2-40B4-BE49-F238E27FC236}">
                <a16:creationId xmlns:a16="http://schemas.microsoft.com/office/drawing/2014/main" id="{8F868ED5-9B11-4D01-A9A0-9A846AF94640}"/>
              </a:ext>
            </a:extLst>
          </p:cNvPr>
          <p:cNvCxnSpPr/>
          <p:nvPr/>
        </p:nvCxnSpPr>
        <p:spPr>
          <a:xfrm>
            <a:off x="3928817" y="1234911"/>
            <a:ext cx="0" cy="2384982"/>
          </a:xfrm>
          <a:prstGeom prst="line">
            <a:avLst/>
          </a:prstGeom>
          <a:noFill/>
          <a:ln w="9525" cap="flat" cmpd="sng" algn="ctr">
            <a:solidFill>
              <a:sysClr val="windowText" lastClr="000000"/>
            </a:solidFill>
            <a:prstDash val="solid"/>
          </a:ln>
          <a:effectLst/>
        </p:spPr>
      </p:cxnSp>
      <p:cxnSp>
        <p:nvCxnSpPr>
          <p:cNvPr id="6" name="Conector recto 7">
            <a:extLst>
              <a:ext uri="{FF2B5EF4-FFF2-40B4-BE49-F238E27FC236}">
                <a16:creationId xmlns:a16="http://schemas.microsoft.com/office/drawing/2014/main" id="{B717093E-292E-452A-8884-6B982730FF93}"/>
              </a:ext>
            </a:extLst>
          </p:cNvPr>
          <p:cNvCxnSpPr/>
          <p:nvPr/>
        </p:nvCxnSpPr>
        <p:spPr>
          <a:xfrm>
            <a:off x="8601114" y="1234911"/>
            <a:ext cx="0" cy="2384982"/>
          </a:xfrm>
          <a:prstGeom prst="line">
            <a:avLst/>
          </a:prstGeom>
          <a:noFill/>
          <a:ln w="9525" cap="flat" cmpd="sng" algn="ctr">
            <a:solidFill>
              <a:sysClr val="windowText" lastClr="000000"/>
            </a:solidFill>
            <a:prstDash val="solid"/>
          </a:ln>
          <a:effectLst/>
        </p:spPr>
      </p:cxnSp>
      <mc:AlternateContent xmlns:mc="http://schemas.openxmlformats.org/markup-compatibility/2006" xmlns:a14="http://schemas.microsoft.com/office/drawing/2010/main">
        <mc:Choice Requires="a14">
          <p:sp>
            <p:nvSpPr>
              <p:cNvPr id="7" name="CuadroTexto 1">
                <a:extLst>
                  <a:ext uri="{FF2B5EF4-FFF2-40B4-BE49-F238E27FC236}">
                    <a16:creationId xmlns:a16="http://schemas.microsoft.com/office/drawing/2014/main" id="{0C640C3A-0851-4246-9E37-1612529B75E7}"/>
                  </a:ext>
                </a:extLst>
              </p:cNvPr>
              <p:cNvSpPr txBox="1"/>
              <p:nvPr/>
            </p:nvSpPr>
            <p:spPr>
              <a:xfrm>
                <a:off x="8601114" y="1295092"/>
                <a:ext cx="2677110" cy="2304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rPr>
                            <m:t>𝐴</m:t>
                          </m:r>
                        </m:e>
                        <m:sub>
                          <m:r>
                            <a:rPr lang="es-ES" i="1">
                              <a:solidFill>
                                <a:prstClr val="black"/>
                              </a:solidFill>
                              <a:latin typeface="Cambria Math" panose="02040503050406030204" pitchFamily="18" charset="0"/>
                            </a:rPr>
                            <m:t>𝑆</m:t>
                          </m:r>
                        </m:sub>
                      </m:sSub>
                      <m:r>
                        <a:rPr lang="es-ES" i="1">
                          <a:solidFill>
                            <a:prstClr val="black"/>
                          </a:solidFill>
                          <a:latin typeface="Cambria Math" panose="02040503050406030204" pitchFamily="18" charset="0"/>
                        </a:rPr>
                        <m:t>=</m:t>
                      </m:r>
                      <m:nary>
                        <m:naryPr>
                          <m:chr m:val="∑"/>
                          <m:ctrlPr>
                            <a:rPr lang="es-ES" i="1">
                              <a:solidFill>
                                <a:prstClr val="black"/>
                              </a:solidFill>
                              <a:latin typeface="Cambria Math" panose="02040503050406030204" pitchFamily="18" charset="0"/>
                            </a:rPr>
                          </m:ctrlPr>
                        </m:naryPr>
                        <m:sub>
                          <m:r>
                            <m:rPr>
                              <m:brk m:alnAt="23"/>
                            </m:rPr>
                            <a:rPr lang="es-ES" i="1">
                              <a:solidFill>
                                <a:prstClr val="black"/>
                              </a:solidFill>
                              <a:latin typeface="Cambria Math" panose="02040503050406030204" pitchFamily="18" charset="0"/>
                            </a:rPr>
                            <m:t>𝑖</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𝑛</m:t>
                          </m:r>
                        </m:sup>
                        <m:e>
                          <m:d>
                            <m:dPr>
                              <m:begChr m:val="["/>
                              <m:endChr m:val="]"/>
                              <m:ctrlPr>
                                <a:rPr lang="es-ES" i="1">
                                  <a:solidFill>
                                    <a:prstClr val="black"/>
                                  </a:solidFill>
                                  <a:latin typeface="Cambria Math" panose="02040503050406030204" pitchFamily="18" charset="0"/>
                                </a:rPr>
                              </m:ctrlPr>
                            </m:dPr>
                            <m:e>
                              <m:f>
                                <m:fPr>
                                  <m:ctrlPr>
                                    <a:rPr lang="es-ES" i="1">
                                      <a:solidFill>
                                        <a:prstClr val="black"/>
                                      </a:solidFill>
                                      <a:latin typeface="Cambria Math" panose="02040503050406030204" pitchFamily="18" charset="0"/>
                                    </a:rPr>
                                  </m:ctrlPr>
                                </m:fPr>
                                <m:num>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m:t>
                                      </m:r>
                                      <m:sSub>
                                        <m:sSubPr>
                                          <m:ctrlPr>
                                            <a:rPr lang="es-ES" i="1">
                                              <a:solidFill>
                                                <a:prstClr val="black"/>
                                              </a:solidFill>
                                              <a:latin typeface="Cambria Math" panose="02040503050406030204" pitchFamily="18" charset="0"/>
                                            </a:rPr>
                                          </m:ctrlPr>
                                        </m:sSubPr>
                                        <m:e>
                                          <m:r>
                                            <a:rPr lang="es-ES" i="1">
                                              <a:solidFill>
                                                <a:prstClr val="black"/>
                                              </a:solidFill>
                                              <a:latin typeface="Cambria Math"/>
                                            </a:rPr>
                                            <m:t>𝑥</m:t>
                                          </m:r>
                                        </m:e>
                                        <m:sub>
                                          <m:r>
                                            <a:rPr lang="es-ES" i="1">
                                              <a:solidFill>
                                                <a:prstClr val="black"/>
                                              </a:solidFill>
                                              <a:latin typeface="Cambria Math" panose="02040503050406030204" pitchFamily="18" charset="0"/>
                                            </a:rPr>
                                            <m:t>𝑖</m:t>
                                          </m:r>
                                        </m:sub>
                                      </m:sSub>
                                      <m:r>
                                        <a:rPr lang="es-ES" b="0" i="1" smtClean="0">
                                          <a:solidFill>
                                            <a:prstClr val="black"/>
                                          </a:solidFill>
                                          <a:latin typeface="Cambria Math"/>
                                        </a:rPr>
                                        <m:t>−</m:t>
                                      </m:r>
                                      <m:acc>
                                        <m:accPr>
                                          <m:chr m:val="̅"/>
                                          <m:ctrlPr>
                                            <a:rPr lang="es-AR" i="1" smtClean="0">
                                              <a:solidFill>
                                                <a:prstClr val="black"/>
                                              </a:solidFill>
                                              <a:latin typeface="Cambria Math" panose="02040503050406030204" pitchFamily="18" charset="0"/>
                                            </a:rPr>
                                          </m:ctrlPr>
                                        </m:accPr>
                                        <m:e>
                                          <m:r>
                                            <a:rPr lang="es-ES" b="0" i="1" smtClean="0">
                                              <a:solidFill>
                                                <a:prstClr val="black"/>
                                              </a:solidFill>
                                              <a:latin typeface="Cambria Math"/>
                                            </a:rPr>
                                            <m:t>𝑥</m:t>
                                          </m:r>
                                        </m:e>
                                      </m:acc>
                                      <m:r>
                                        <a:rPr lang="es-ES" i="1">
                                          <a:solidFill>
                                            <a:prstClr val="black"/>
                                          </a:solidFill>
                                          <a:latin typeface="Cambria Math" panose="02040503050406030204" pitchFamily="18" charset="0"/>
                                        </a:rPr>
                                        <m:t>)</m:t>
                                      </m:r>
                                    </m:e>
                                    <m:sup>
                                      <m:r>
                                        <a:rPr lang="es-ES" i="1">
                                          <a:solidFill>
                                            <a:prstClr val="black"/>
                                          </a:solidFill>
                                          <a:latin typeface="Cambria Math" panose="02040503050406030204" pitchFamily="18" charset="0"/>
                                        </a:rPr>
                                        <m:t>3</m:t>
                                      </m:r>
                                    </m:sup>
                                  </m:sSup>
                                  <m:r>
                                    <a:rPr lang="es-ES" i="1" smtClean="0">
                                      <a:solidFill>
                                        <a:prstClr val="black"/>
                                      </a:solidFill>
                                      <a:latin typeface="Cambria Math" panose="02040503050406030204" pitchFamily="18" charset="0"/>
                                    </a:rPr>
                                    <m:t>∗</m:t>
                                  </m:r>
                                  <m:sSub>
                                    <m:sSubPr>
                                      <m:ctrlPr>
                                        <a:rPr lang="es-AR" i="1">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𝑓</m:t>
                                      </m:r>
                                    </m:e>
                                    <m:sub>
                                      <m:r>
                                        <a:rPr lang="es-AR" i="1">
                                          <a:solidFill>
                                            <a:prstClr val="black"/>
                                          </a:solidFill>
                                          <a:latin typeface="Cambria Math" panose="02040503050406030204" pitchFamily="18" charset="0"/>
                                        </a:rPr>
                                        <m:t>𝑖</m:t>
                                      </m:r>
                                    </m:sub>
                                  </m:sSub>
                                </m:num>
                                <m:den>
                                  <m:r>
                                    <m:rPr>
                                      <m:nor/>
                                    </m:rPr>
                                    <a:rPr lang="es-ES" dirty="0" smtClean="0">
                                      <a:solidFill>
                                        <a:prstClr val="black"/>
                                      </a:solidFill>
                                      <a:latin typeface="Tw Cen MT" panose="020B0602020104020603"/>
                                    </a:rPr>
                                    <m:t>n</m:t>
                                  </m:r>
                                  <m:r>
                                    <m:rPr>
                                      <m:nor/>
                                    </m:rPr>
                                    <a:rPr lang="es-ES" dirty="0" smtClean="0">
                                      <a:solidFill>
                                        <a:prstClr val="black"/>
                                      </a:solidFill>
                                      <a:latin typeface="Tw Cen MT" panose="020B0602020104020603"/>
                                    </a:rPr>
                                    <m:t> </m:t>
                                  </m:r>
                                  <m:r>
                                    <a:rPr lang="es-ES" i="1" dirty="0" smtClean="0">
                                      <a:solidFill>
                                        <a:prstClr val="black"/>
                                      </a:solidFill>
                                      <a:latin typeface="Cambria Math" panose="02040503050406030204" pitchFamily="18" charset="0"/>
                                    </a:rPr>
                                    <m:t> </m:t>
                                  </m:r>
                                  <m:sSup>
                                    <m:sSupPr>
                                      <m:ctrlPr>
                                        <a:rPr lang="es-ES" i="1">
                                          <a:solidFill>
                                            <a:prstClr val="black"/>
                                          </a:solidFill>
                                          <a:latin typeface="Cambria Math" panose="02040503050406030204" pitchFamily="18" charset="0"/>
                                        </a:rPr>
                                      </m:ctrlPr>
                                    </m:sSupPr>
                                    <m:e>
                                      <m:sSub>
                                        <m:sSubPr>
                                          <m:ctrlPr>
                                            <a:rPr lang="es-ES" i="1">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𝑆</m:t>
                                          </m:r>
                                        </m:e>
                                        <m:sub>
                                          <m:r>
                                            <a:rPr lang="es-ES" i="1">
                                              <a:solidFill>
                                                <a:prstClr val="black"/>
                                              </a:solidFill>
                                              <a:latin typeface="Cambria Math" panose="02040503050406030204" pitchFamily="18" charset="0"/>
                                            </a:rPr>
                                            <m:t>𝑋</m:t>
                                          </m:r>
                                        </m:sub>
                                      </m:sSub>
                                    </m:e>
                                    <m:sup>
                                      <m:r>
                                        <a:rPr lang="es-ES" i="1">
                                          <a:solidFill>
                                            <a:prstClr val="black"/>
                                          </a:solidFill>
                                          <a:latin typeface="Cambria Math" panose="02040503050406030204" pitchFamily="18" charset="0"/>
                                        </a:rPr>
                                        <m:t>3</m:t>
                                      </m:r>
                                    </m:sup>
                                  </m:sSup>
                                </m:den>
                              </m:f>
                            </m:e>
                          </m:d>
                        </m:e>
                      </m:nary>
                    </m:oMath>
                  </m:oMathPara>
                </a14:m>
                <a:endParaRPr lang="es-AR" dirty="0">
                  <a:solidFill>
                    <a:prstClr val="black"/>
                  </a:solidFill>
                  <a:latin typeface="Tw Cen MT" panose="020B0602020104020603"/>
                </a:endParaRPr>
              </a:p>
              <a:p>
                <a:endParaRPr lang="es-AR" sz="2000" dirty="0">
                  <a:solidFill>
                    <a:prstClr val="black"/>
                  </a:solidFill>
                  <a:latin typeface="Tw Cen MT" panose="020B0602020104020603"/>
                </a:endParaRPr>
              </a:p>
              <a:p>
                <a:pPr/>
                <a14:m>
                  <m:oMathPara xmlns:m="http://schemas.openxmlformats.org/officeDocument/2006/math">
                    <m:oMathParaPr>
                      <m:jc m:val="centerGroup"/>
                    </m:oMathParaPr>
                    <m:oMath xmlns:m="http://schemas.openxmlformats.org/officeDocument/2006/math">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   </m:t>
                          </m:r>
                          <m:r>
                            <a:rPr lang="es-ES" sz="2000" i="1">
                              <a:solidFill>
                                <a:prstClr val="black"/>
                              </a:solidFill>
                              <a:latin typeface="Cambria Math" panose="02040503050406030204" pitchFamily="18" charset="0"/>
                            </a:rPr>
                            <m:t>𝐴</m:t>
                          </m:r>
                        </m:e>
                        <m:sub>
                          <m:r>
                            <a:rPr lang="es-ES" sz="2000" i="1">
                              <a:solidFill>
                                <a:prstClr val="black"/>
                              </a:solidFill>
                              <a:latin typeface="Cambria Math" panose="02040503050406030204" pitchFamily="18" charset="0"/>
                            </a:rPr>
                            <m:t>𝑆</m:t>
                          </m:r>
                        </m:sub>
                      </m:sSub>
                      <m:r>
                        <a:rPr lang="es-ES" sz="2000" i="1">
                          <a:solidFill>
                            <a:prstClr val="black"/>
                          </a:solidFill>
                          <a:latin typeface="Cambria Math" panose="02040503050406030204" pitchFamily="18" charset="0"/>
                        </a:rPr>
                        <m:t>=</m:t>
                      </m:r>
                      <m:nary>
                        <m:naryPr>
                          <m:chr m:val="∑"/>
                          <m:ctrlPr>
                            <a:rPr lang="es-ES" sz="2000" i="1">
                              <a:solidFill>
                                <a:prstClr val="black"/>
                              </a:solidFill>
                              <a:latin typeface="Cambria Math" panose="02040503050406030204" pitchFamily="18" charset="0"/>
                            </a:rPr>
                          </m:ctrlPr>
                        </m:naryPr>
                        <m:sub>
                          <m:r>
                            <m:rPr>
                              <m:brk m:alnAt="23"/>
                            </m:rPr>
                            <a:rPr lang="es-ES" sz="2000" i="1">
                              <a:solidFill>
                                <a:prstClr val="black"/>
                              </a:solidFill>
                              <a:latin typeface="Cambria Math" panose="02040503050406030204" pitchFamily="18" charset="0"/>
                            </a:rPr>
                            <m:t>𝑖</m:t>
                          </m:r>
                          <m:r>
                            <a:rPr lang="es-ES" sz="2000" i="1">
                              <a:solidFill>
                                <a:prstClr val="black"/>
                              </a:solidFill>
                              <a:latin typeface="Cambria Math" panose="02040503050406030204" pitchFamily="18" charset="0"/>
                            </a:rPr>
                            <m:t>=1</m:t>
                          </m:r>
                        </m:sub>
                        <m:sup>
                          <m:r>
                            <a:rPr lang="es-ES" sz="2000" i="1">
                              <a:solidFill>
                                <a:prstClr val="black"/>
                              </a:solidFill>
                              <a:latin typeface="Cambria Math" panose="02040503050406030204" pitchFamily="18" charset="0"/>
                            </a:rPr>
                            <m:t>𝑛</m:t>
                          </m:r>
                        </m:sup>
                        <m:e>
                          <m:f>
                            <m:fPr>
                              <m:ctrlPr>
                                <a:rPr lang="es-ES" sz="2000" i="1" smtClean="0">
                                  <a:solidFill>
                                    <a:prstClr val="black"/>
                                  </a:solidFill>
                                  <a:latin typeface="Cambria Math" panose="02040503050406030204" pitchFamily="18" charset="0"/>
                                </a:rPr>
                              </m:ctrlPr>
                            </m:fPr>
                            <m:num>
                              <m:d>
                                <m:dPr>
                                  <m:begChr m:val="["/>
                                  <m:endChr m:val="]"/>
                                  <m:ctrlPr>
                                    <a:rPr lang="es-ES" sz="2000" i="1">
                                      <a:solidFill>
                                        <a:prstClr val="black"/>
                                      </a:solidFill>
                                      <a:latin typeface="Cambria Math" panose="02040503050406030204" pitchFamily="18" charset="0"/>
                                    </a:rPr>
                                  </m:ctrlPr>
                                </m:dPr>
                                <m:e>
                                  <m:sSup>
                                    <m:sSupPr>
                                      <m:ctrlPr>
                                        <a:rPr lang="es-ES" sz="2000" i="1">
                                          <a:solidFill>
                                            <a:prstClr val="black"/>
                                          </a:solidFill>
                                          <a:latin typeface="Cambria Math" panose="02040503050406030204" pitchFamily="18" charset="0"/>
                                        </a:rPr>
                                      </m:ctrlPr>
                                    </m:sSupPr>
                                    <m:e>
                                      <m:d>
                                        <m:dPr>
                                          <m:ctrlPr>
                                            <a:rPr lang="es-ES" sz="2000" i="1">
                                              <a:solidFill>
                                                <a:prstClr val="black"/>
                                              </a:solidFill>
                                              <a:latin typeface="Cambria Math" panose="02040503050406030204" pitchFamily="18" charset="0"/>
                                            </a:rPr>
                                          </m:ctrlPr>
                                        </m:dPr>
                                        <m:e>
                                          <m:sSub>
                                            <m:sSubPr>
                                              <m:ctrlPr>
                                                <a:rPr lang="es-ES" sz="2000" i="1">
                                                  <a:solidFill>
                                                    <a:prstClr val="black"/>
                                                  </a:solidFill>
                                                  <a:latin typeface="Cambria Math" panose="02040503050406030204" pitchFamily="18" charset="0"/>
                                                </a:rPr>
                                              </m:ctrlPr>
                                            </m:sSubPr>
                                            <m:e>
                                              <m:r>
                                                <a:rPr lang="es-ES" sz="2000" b="0" i="1" smtClean="0">
                                                  <a:solidFill>
                                                    <a:prstClr val="black"/>
                                                  </a:solidFill>
                                                  <a:latin typeface="Cambria Math"/>
                                                </a:rPr>
                                                <m:t>𝑧</m:t>
                                              </m:r>
                                            </m:e>
                                            <m:sub>
                                              <m:r>
                                                <a:rPr lang="es-ES" sz="2000" i="1">
                                                  <a:solidFill>
                                                    <a:prstClr val="black"/>
                                                  </a:solidFill>
                                                  <a:latin typeface="Cambria Math" panose="02040503050406030204" pitchFamily="18" charset="0"/>
                                                </a:rPr>
                                                <m:t>𝑖</m:t>
                                              </m:r>
                                            </m:sub>
                                          </m:sSub>
                                        </m:e>
                                      </m:d>
                                    </m:e>
                                    <m:sup>
                                      <m:r>
                                        <a:rPr lang="es-ES" sz="2000" i="1">
                                          <a:solidFill>
                                            <a:prstClr val="black"/>
                                          </a:solidFill>
                                          <a:latin typeface="Cambria Math" panose="02040503050406030204" pitchFamily="18" charset="0"/>
                                        </a:rPr>
                                        <m:t>3</m:t>
                                      </m:r>
                                    </m:sup>
                                  </m:sSup>
                                  <m:r>
                                    <a:rPr lang="es-ES" sz="2000" i="1">
                                      <a:solidFill>
                                        <a:prstClr val="black"/>
                                      </a:solidFill>
                                      <a:latin typeface="Cambria Math" panose="02040503050406030204" pitchFamily="18" charset="0"/>
                                    </a:rPr>
                                    <m:t>∗</m:t>
                                  </m:r>
                                  <m:sSub>
                                    <m:sSubPr>
                                      <m:ctrlPr>
                                        <a:rPr lang="es-AR"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𝑓</m:t>
                                      </m:r>
                                    </m:e>
                                    <m:sub>
                                      <m:r>
                                        <a:rPr lang="es-AR" sz="2000" i="1">
                                          <a:solidFill>
                                            <a:prstClr val="black"/>
                                          </a:solidFill>
                                          <a:latin typeface="Cambria Math" panose="02040503050406030204" pitchFamily="18" charset="0"/>
                                        </a:rPr>
                                        <m:t>𝑖</m:t>
                                      </m:r>
                                    </m:sub>
                                  </m:sSub>
                                </m:e>
                              </m:d>
                            </m:num>
                            <m:den>
                              <m:r>
                                <a:rPr lang="es-ES" sz="2000" i="1" smtClean="0">
                                  <a:solidFill>
                                    <a:prstClr val="black"/>
                                  </a:solidFill>
                                  <a:latin typeface="Cambria Math" panose="02040503050406030204" pitchFamily="18" charset="0"/>
                                </a:rPr>
                                <m:t>𝑛</m:t>
                              </m:r>
                            </m:den>
                          </m:f>
                        </m:e>
                      </m:nary>
                    </m:oMath>
                  </m:oMathPara>
                </a14:m>
                <a:endParaRPr lang="es-AR" sz="2000" dirty="0">
                  <a:solidFill>
                    <a:prstClr val="black"/>
                  </a:solidFill>
                  <a:latin typeface="Tw Cen MT" panose="020B0602020104020603"/>
                </a:endParaRPr>
              </a:p>
              <a:p>
                <a:endParaRPr lang="es-AR" sz="2000" dirty="0">
                  <a:solidFill>
                    <a:prstClr val="black"/>
                  </a:solidFill>
                  <a:latin typeface="Tw Cen MT" panose="020B0602020104020603"/>
                </a:endParaRPr>
              </a:p>
            </p:txBody>
          </p:sp>
        </mc:Choice>
        <mc:Fallback xmlns="">
          <p:sp>
            <p:nvSpPr>
              <p:cNvPr id="7" name="CuadroTexto 1">
                <a:extLst>
                  <a:ext uri="{FF2B5EF4-FFF2-40B4-BE49-F238E27FC236}">
                    <a16:creationId xmlns="" xmlns:a16="http://schemas.microsoft.com/office/drawing/2014/main" xmlns:a14="http://schemas.microsoft.com/office/drawing/2010/main" id="{0C640C3A-0851-4246-9E37-1612529B75E7}"/>
                  </a:ext>
                </a:extLst>
              </p:cNvPr>
              <p:cNvSpPr txBox="1">
                <a:spLocks noRot="1" noChangeAspect="1" noMove="1" noResize="1" noEditPoints="1" noAdjustHandles="1" noChangeArrowheads="1" noChangeShapeType="1" noTextEdit="1"/>
              </p:cNvSpPr>
              <p:nvPr/>
            </p:nvSpPr>
            <p:spPr>
              <a:xfrm>
                <a:off x="8601114" y="1295092"/>
                <a:ext cx="2677110" cy="2304413"/>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3">
                <a:extLst>
                  <a:ext uri="{FF2B5EF4-FFF2-40B4-BE49-F238E27FC236}">
                    <a16:creationId xmlns:a16="http://schemas.microsoft.com/office/drawing/2014/main" id="{1AC6881C-D9BF-40B4-924D-7E4519782437}"/>
                  </a:ext>
                </a:extLst>
              </p:cNvPr>
              <p:cNvSpPr txBox="1"/>
              <p:nvPr/>
            </p:nvSpPr>
            <p:spPr>
              <a:xfrm>
                <a:off x="8917017" y="3487296"/>
                <a:ext cx="2508607" cy="2616101"/>
              </a:xfrm>
              <a:prstGeom prst="rect">
                <a:avLst/>
              </a:prstGeom>
              <a:noFill/>
            </p:spPr>
            <p:txBody>
              <a:bodyPr wrap="square" rtlCol="0">
                <a:spAutoFit/>
              </a:bodyPr>
              <a:lstStyle/>
              <a:p>
                <a:r>
                  <a:rPr lang="es-ES" dirty="0" smtClean="0">
                    <a:solidFill>
                      <a:prstClr val="black"/>
                    </a:solidFill>
                    <a:latin typeface="Trebuchet MS (cuerpo)"/>
                  </a:rPr>
                  <a:t>Índice de asimetría de Pearson</a:t>
                </a:r>
              </a:p>
              <a:p>
                <a:endParaRPr lang="es-ES" cap="all" dirty="0">
                  <a:solidFill>
                    <a:prstClr val="black"/>
                  </a:solidFill>
                  <a:latin typeface="Tw Cen MT" panose="020B0602020104020603"/>
                </a:endParaRPr>
              </a:p>
              <a:p>
                <a:r>
                  <a:rPr lang="es-ES" cap="all" dirty="0">
                    <a:solidFill>
                      <a:prstClr val="black"/>
                    </a:solidFill>
                    <a:latin typeface="Tw Cen MT" panose="020B0602020104020603"/>
                  </a:rPr>
                  <a:t>A </a:t>
                </a:r>
                <a14:m>
                  <m:oMath xmlns:m="http://schemas.openxmlformats.org/officeDocument/2006/math">
                    <m:sSub>
                      <m:sSubPr>
                        <m:ctrlPr>
                          <a:rPr lang="es-ES" i="1">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rPr>
                          <m:t>𝐴</m:t>
                        </m:r>
                      </m:e>
                      <m:sub>
                        <m:r>
                          <a:rPr lang="es-ES" i="1">
                            <a:solidFill>
                              <a:prstClr val="black"/>
                            </a:solidFill>
                            <a:latin typeface="Cambria Math" panose="02040503050406030204" pitchFamily="18" charset="0"/>
                          </a:rPr>
                          <m:t>𝑆</m:t>
                        </m:r>
                      </m:sub>
                    </m:sSub>
                  </m:oMath>
                </a14:m>
                <a:r>
                  <a:rPr lang="es-ES" cap="all" dirty="0">
                    <a:solidFill>
                      <a:prstClr val="black"/>
                    </a:solidFill>
                    <a:latin typeface="Tw Cen MT" panose="020B0602020104020603"/>
                  </a:rPr>
                  <a:t>= -0,5449</a:t>
                </a:r>
              </a:p>
              <a:p>
                <a:endParaRPr lang="es-ES" cap="all" dirty="0">
                  <a:solidFill>
                    <a:prstClr val="black"/>
                  </a:solidFill>
                  <a:latin typeface="Tw Cen MT" panose="020B0602020104020603"/>
                </a:endParaRPr>
              </a:p>
              <a:p>
                <a:r>
                  <a:rPr lang="es-ES" cap="all" dirty="0">
                    <a:solidFill>
                      <a:prstClr val="black"/>
                    </a:solidFill>
                    <a:latin typeface="Tw Cen MT" panose="020B0602020104020603"/>
                  </a:rPr>
                  <a:t>B </a:t>
                </a:r>
                <a14:m>
                  <m:oMath xmlns:m="http://schemas.openxmlformats.org/officeDocument/2006/math">
                    <m:sSub>
                      <m:sSubPr>
                        <m:ctrlPr>
                          <a:rPr lang="es-ES" i="1">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rPr>
                          <m:t>𝐴</m:t>
                        </m:r>
                      </m:e>
                      <m:sub>
                        <m:r>
                          <a:rPr lang="es-ES" i="1">
                            <a:solidFill>
                              <a:prstClr val="black"/>
                            </a:solidFill>
                            <a:latin typeface="Cambria Math" panose="02040503050406030204" pitchFamily="18" charset="0"/>
                          </a:rPr>
                          <m:t>𝑆</m:t>
                        </m:r>
                      </m:sub>
                    </m:sSub>
                  </m:oMath>
                </a14:m>
                <a:r>
                  <a:rPr lang="es-ES" cap="all" dirty="0">
                    <a:solidFill>
                      <a:prstClr val="black"/>
                    </a:solidFill>
                    <a:latin typeface="Tw Cen MT" panose="020B0602020104020603"/>
                  </a:rPr>
                  <a:t>= 0</a:t>
                </a:r>
              </a:p>
              <a:p>
                <a:endParaRPr lang="es-ES" cap="all" dirty="0">
                  <a:solidFill>
                    <a:prstClr val="black"/>
                  </a:solidFill>
                  <a:latin typeface="Tw Cen MT" panose="020B0602020104020603"/>
                </a:endParaRPr>
              </a:p>
              <a:p>
                <a:r>
                  <a:rPr lang="es-ES" cap="all" dirty="0">
                    <a:solidFill>
                      <a:prstClr val="black"/>
                    </a:solidFill>
                    <a:latin typeface="Tw Cen MT" panose="020B0602020104020603"/>
                  </a:rPr>
                  <a:t>C </a:t>
                </a:r>
                <a14:m>
                  <m:oMath xmlns:m="http://schemas.openxmlformats.org/officeDocument/2006/math">
                    <m:sSub>
                      <m:sSubPr>
                        <m:ctrlPr>
                          <a:rPr lang="es-ES" i="1">
                            <a:solidFill>
                              <a:prstClr val="black"/>
                            </a:solidFill>
                            <a:latin typeface="Cambria Math" panose="02040503050406030204" pitchFamily="18" charset="0"/>
                          </a:rPr>
                        </m:ctrlPr>
                      </m:sSubPr>
                      <m:e>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rPr>
                          <m:t>𝐴</m:t>
                        </m:r>
                      </m:e>
                      <m:sub>
                        <m:r>
                          <a:rPr lang="es-ES" i="1">
                            <a:solidFill>
                              <a:prstClr val="black"/>
                            </a:solidFill>
                            <a:latin typeface="Cambria Math" panose="02040503050406030204" pitchFamily="18" charset="0"/>
                          </a:rPr>
                          <m:t>𝑆</m:t>
                        </m:r>
                      </m:sub>
                    </m:sSub>
                  </m:oMath>
                </a14:m>
                <a:r>
                  <a:rPr lang="es-ES" cap="all" dirty="0">
                    <a:solidFill>
                      <a:prstClr val="black"/>
                    </a:solidFill>
                    <a:latin typeface="Tw Cen MT" panose="020B0602020104020603"/>
                  </a:rPr>
                  <a:t>= 0,5449</a:t>
                </a:r>
              </a:p>
              <a:p>
                <a:endParaRPr lang="es-AR" dirty="0">
                  <a:solidFill>
                    <a:prstClr val="black"/>
                  </a:solidFill>
                  <a:latin typeface="Tw Cen MT" panose="020B0602020104020603"/>
                </a:endParaRPr>
              </a:p>
            </p:txBody>
          </p:sp>
        </mc:Choice>
        <mc:Fallback xmlns="">
          <p:sp>
            <p:nvSpPr>
              <p:cNvPr id="8" name="CuadroTexto 3">
                <a:extLst>
                  <a:ext uri="{FF2B5EF4-FFF2-40B4-BE49-F238E27FC236}">
                    <a16:creationId xmlns="" xmlns:a16="http://schemas.microsoft.com/office/drawing/2014/main" xmlns:a14="http://schemas.microsoft.com/office/drawing/2010/main" id="{1AC6881C-D9BF-40B4-924D-7E4519782437}"/>
                  </a:ext>
                </a:extLst>
              </p:cNvPr>
              <p:cNvSpPr txBox="1">
                <a:spLocks noRot="1" noChangeAspect="1" noMove="1" noResize="1" noEditPoints="1" noAdjustHandles="1" noChangeArrowheads="1" noChangeShapeType="1" noTextEdit="1"/>
              </p:cNvSpPr>
              <p:nvPr/>
            </p:nvSpPr>
            <p:spPr>
              <a:xfrm>
                <a:off x="8917017" y="3487296"/>
                <a:ext cx="2508607" cy="2616101"/>
              </a:xfrm>
              <a:prstGeom prst="rect">
                <a:avLst/>
              </a:prstGeom>
              <a:blipFill rotWithShape="1">
                <a:blip r:embed="rId3"/>
                <a:stretch>
                  <a:fillRect l="-2190" t="-1166" r="-14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4">
                <a:extLst>
                  <a:ext uri="{FF2B5EF4-FFF2-40B4-BE49-F238E27FC236}">
                    <a16:creationId xmlns:a16="http://schemas.microsoft.com/office/drawing/2014/main" id="{6E842F12-87D9-4E07-8AED-6332E9179207}"/>
                  </a:ext>
                </a:extLst>
              </p:cNvPr>
              <p:cNvSpPr txBox="1"/>
              <p:nvPr/>
            </p:nvSpPr>
            <p:spPr>
              <a:xfrm>
                <a:off x="4105238" y="1373542"/>
                <a:ext cx="4495873" cy="400110"/>
              </a:xfrm>
              <a:prstGeom prst="rect">
                <a:avLst/>
              </a:prstGeom>
              <a:noFill/>
            </p:spPr>
            <p:txBody>
              <a:bodyPr wrap="square" rtlCol="0">
                <a:spAutoFit/>
              </a:bodyPr>
              <a:lstStyle/>
              <a:p>
                <a14:m>
                  <m:oMath xmlns:m="http://schemas.openxmlformats.org/officeDocument/2006/math">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𝐴</m:t>
                        </m:r>
                      </m:e>
                      <m:sub>
                        <m:r>
                          <a:rPr lang="es-ES" sz="2000" i="1">
                            <a:solidFill>
                              <a:prstClr val="black"/>
                            </a:solidFill>
                            <a:latin typeface="Cambria Math" panose="02040503050406030204" pitchFamily="18" charset="0"/>
                          </a:rPr>
                          <m:t>𝑆</m:t>
                        </m:r>
                      </m:sub>
                    </m:sSub>
                    <m:r>
                      <a:rPr lang="es-ES" sz="2000" i="1">
                        <a:solidFill>
                          <a:prstClr val="black"/>
                        </a:solidFill>
                        <a:latin typeface="Cambria Math" panose="02040503050406030204" pitchFamily="18" charset="0"/>
                      </a:rPr>
                      <m:t> </m:t>
                    </m:r>
                  </m:oMath>
                </a14:m>
                <a:r>
                  <a:rPr lang="es-AR" sz="2000" dirty="0">
                    <a:solidFill>
                      <a:prstClr val="black"/>
                    </a:solidFill>
                    <a:latin typeface="Tw Cen MT" panose="020B0602020104020603"/>
                  </a:rPr>
                  <a:t>= </a:t>
                </a:r>
                <a14:m>
                  <m:oMath xmlns:m="http://schemas.openxmlformats.org/officeDocument/2006/math">
                    <m:d>
                      <m:dPr>
                        <m:begChr m:val="["/>
                        <m:endChr m:val="]"/>
                        <m:ctrlPr>
                          <a:rPr lang="es-ES" sz="2000" i="1">
                            <a:solidFill>
                              <a:prstClr val="black"/>
                            </a:solidFill>
                            <a:latin typeface="Cambria Math" panose="02040503050406030204" pitchFamily="18" charset="0"/>
                          </a:rPr>
                        </m:ctrlPr>
                      </m:dPr>
                      <m:e>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m:t>
                            </m:r>
                            <m:r>
                              <a:rPr lang="es-ES" sz="2000" i="1">
                                <a:solidFill>
                                  <a:prstClr val="black"/>
                                </a:solidFill>
                                <a:latin typeface="Cambria Math" panose="02040503050406030204" pitchFamily="18" charset="0"/>
                              </a:rPr>
                              <m:t>𝑄</m:t>
                            </m:r>
                          </m:e>
                          <m:sub>
                            <m:r>
                              <a:rPr lang="es-ES" sz="2000" i="1">
                                <a:solidFill>
                                  <a:prstClr val="black"/>
                                </a:solidFill>
                                <a:latin typeface="Cambria Math" panose="02040503050406030204" pitchFamily="18" charset="0"/>
                              </a:rPr>
                              <m:t>3</m:t>
                            </m:r>
                          </m:sub>
                        </m:sSub>
                        <m:r>
                          <a:rPr lang="es-ES" sz="2000" i="1">
                            <a:solidFill>
                              <a:prstClr val="black"/>
                            </a:solidFill>
                            <a:latin typeface="Cambria Math" panose="02040503050406030204" pitchFamily="18" charset="0"/>
                          </a:rPr>
                          <m:t>−</m:t>
                        </m:r>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𝑄</m:t>
                            </m:r>
                          </m:e>
                          <m:sub>
                            <m:r>
                              <a:rPr lang="es-ES" sz="2000" i="1">
                                <a:solidFill>
                                  <a:prstClr val="black"/>
                                </a:solidFill>
                                <a:latin typeface="Cambria Math" panose="02040503050406030204" pitchFamily="18" charset="0"/>
                              </a:rPr>
                              <m:t>2</m:t>
                            </m:r>
                          </m:sub>
                        </m:sSub>
                        <m:r>
                          <a:rPr lang="es-ES" sz="2000" i="1">
                            <a:solidFill>
                              <a:prstClr val="black"/>
                            </a:solidFill>
                            <a:latin typeface="Cambria Math" panose="02040503050406030204" pitchFamily="18" charset="0"/>
                          </a:rPr>
                          <m:t>) −</m:t>
                        </m:r>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m:t>
                            </m:r>
                            <m:r>
                              <a:rPr lang="es-ES" sz="2000" i="1">
                                <a:solidFill>
                                  <a:prstClr val="black"/>
                                </a:solidFill>
                                <a:latin typeface="Cambria Math" panose="02040503050406030204" pitchFamily="18" charset="0"/>
                              </a:rPr>
                              <m:t>𝑄</m:t>
                            </m:r>
                          </m:e>
                          <m:sub>
                            <m:r>
                              <a:rPr lang="es-ES" sz="2000" i="1">
                                <a:solidFill>
                                  <a:prstClr val="black"/>
                                </a:solidFill>
                                <a:latin typeface="Cambria Math" panose="02040503050406030204" pitchFamily="18" charset="0"/>
                              </a:rPr>
                              <m:t>2</m:t>
                            </m:r>
                          </m:sub>
                        </m:sSub>
                        <m:r>
                          <a:rPr lang="es-ES" sz="2000" i="1">
                            <a:solidFill>
                              <a:prstClr val="black"/>
                            </a:solidFill>
                            <a:latin typeface="Cambria Math" panose="02040503050406030204" pitchFamily="18" charset="0"/>
                          </a:rPr>
                          <m:t>−</m:t>
                        </m:r>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𝑄</m:t>
                            </m:r>
                          </m:e>
                          <m:sub>
                            <m:r>
                              <a:rPr lang="es-ES" sz="2000" i="1">
                                <a:solidFill>
                                  <a:prstClr val="black"/>
                                </a:solidFill>
                                <a:latin typeface="Cambria Math" panose="02040503050406030204" pitchFamily="18" charset="0"/>
                              </a:rPr>
                              <m:t>1</m:t>
                            </m:r>
                          </m:sub>
                        </m:sSub>
                        <m:r>
                          <a:rPr lang="es-ES" sz="2000" i="1">
                            <a:solidFill>
                              <a:prstClr val="black"/>
                            </a:solidFill>
                            <a:latin typeface="Cambria Math" panose="02040503050406030204" pitchFamily="18" charset="0"/>
                          </a:rPr>
                          <m:t>)</m:t>
                        </m:r>
                      </m:e>
                    </m:d>
                    <m:r>
                      <a:rPr lang="es-ES" sz="2000" i="1">
                        <a:solidFill>
                          <a:prstClr val="black"/>
                        </a:solidFill>
                        <a:latin typeface="Cambria Math" panose="02040503050406030204" pitchFamily="18" charset="0"/>
                      </a:rPr>
                      <m:t> /</m:t>
                    </m:r>
                  </m:oMath>
                </a14:m>
                <a:r>
                  <a:rPr lang="es-AR" sz="2000" dirty="0">
                    <a:solidFill>
                      <a:prstClr val="black"/>
                    </a:solidFill>
                    <a:latin typeface="Tw Cen MT" panose="020B0602020104020603"/>
                  </a:rPr>
                  <a:t> </a:t>
                </a:r>
                <a14:m>
                  <m:oMath xmlns:m="http://schemas.openxmlformats.org/officeDocument/2006/math">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m:t>
                        </m:r>
                        <m:r>
                          <a:rPr lang="es-ES" sz="2000" i="1">
                            <a:solidFill>
                              <a:prstClr val="black"/>
                            </a:solidFill>
                            <a:latin typeface="Cambria Math" panose="02040503050406030204" pitchFamily="18" charset="0"/>
                          </a:rPr>
                          <m:t>𝑄</m:t>
                        </m:r>
                      </m:e>
                      <m:sub>
                        <m:r>
                          <a:rPr lang="es-ES" sz="2000" i="1">
                            <a:solidFill>
                              <a:prstClr val="black"/>
                            </a:solidFill>
                            <a:latin typeface="Cambria Math" panose="02040503050406030204" pitchFamily="18" charset="0"/>
                          </a:rPr>
                          <m:t>3</m:t>
                        </m:r>
                      </m:sub>
                    </m:sSub>
                    <m:r>
                      <a:rPr lang="es-ES" sz="2000" i="1">
                        <a:solidFill>
                          <a:prstClr val="black"/>
                        </a:solidFill>
                        <a:latin typeface="Cambria Math" panose="02040503050406030204" pitchFamily="18" charset="0"/>
                      </a:rPr>
                      <m:t>−</m:t>
                    </m:r>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panose="02040503050406030204" pitchFamily="18" charset="0"/>
                          </a:rPr>
                          <m:t>𝑄</m:t>
                        </m:r>
                      </m:e>
                      <m:sub>
                        <m:r>
                          <a:rPr lang="es-ES" sz="2000" i="1">
                            <a:solidFill>
                              <a:prstClr val="black"/>
                            </a:solidFill>
                            <a:latin typeface="Cambria Math" panose="02040503050406030204" pitchFamily="18" charset="0"/>
                          </a:rPr>
                          <m:t>1</m:t>
                        </m:r>
                      </m:sub>
                    </m:sSub>
                    <m:r>
                      <a:rPr lang="es-ES" sz="2000" i="1">
                        <a:solidFill>
                          <a:prstClr val="black"/>
                        </a:solidFill>
                        <a:latin typeface="Cambria Math" panose="02040503050406030204" pitchFamily="18" charset="0"/>
                      </a:rPr>
                      <m:t>)</m:t>
                    </m:r>
                  </m:oMath>
                </a14:m>
                <a:endParaRPr lang="es-AR" sz="2000" dirty="0">
                  <a:solidFill>
                    <a:prstClr val="black"/>
                  </a:solidFill>
                  <a:latin typeface="Tw Cen MT" panose="020B0602020104020603"/>
                </a:endParaRPr>
              </a:p>
            </p:txBody>
          </p:sp>
        </mc:Choice>
        <mc:Fallback xmlns="">
          <p:sp>
            <p:nvSpPr>
              <p:cNvPr id="9" name="CuadroTexto 4">
                <a:extLst>
                  <a:ext uri="{FF2B5EF4-FFF2-40B4-BE49-F238E27FC236}">
                    <a16:creationId xmlns="" xmlns:a16="http://schemas.microsoft.com/office/drawing/2014/main" xmlns:a14="http://schemas.microsoft.com/office/drawing/2010/main" id="{6E842F12-87D9-4E07-8AED-6332E9179207}"/>
                  </a:ext>
                </a:extLst>
              </p:cNvPr>
              <p:cNvSpPr txBox="1">
                <a:spLocks noRot="1" noChangeAspect="1" noMove="1" noResize="1" noEditPoints="1" noAdjustHandles="1" noChangeArrowheads="1" noChangeShapeType="1" noTextEdit="1"/>
              </p:cNvSpPr>
              <p:nvPr/>
            </p:nvSpPr>
            <p:spPr>
              <a:xfrm>
                <a:off x="4105238" y="1373542"/>
                <a:ext cx="4495873" cy="400110"/>
              </a:xfrm>
              <a:prstGeom prst="rect">
                <a:avLst/>
              </a:prstGeom>
              <a:blipFill rotWithShape="1">
                <a:blip r:embed="rId4"/>
                <a:stretch>
                  <a:fillRect t="-7576" b="-25758"/>
                </a:stretch>
              </a:blipFill>
            </p:spPr>
            <p:txBody>
              <a:bodyPr/>
              <a:lstStyle/>
              <a:p>
                <a:r>
                  <a:rPr lang="es-ES">
                    <a:noFill/>
                  </a:rPr>
                  <a:t> </a:t>
                </a:r>
              </a:p>
            </p:txBody>
          </p:sp>
        </mc:Fallback>
      </mc:AlternateContent>
      <p:sp>
        <p:nvSpPr>
          <p:cNvPr id="10" name="CuadroTexto 5">
            <a:extLst>
              <a:ext uri="{FF2B5EF4-FFF2-40B4-BE49-F238E27FC236}">
                <a16:creationId xmlns:a16="http://schemas.microsoft.com/office/drawing/2014/main" id="{B3F8B1BD-1A47-49D7-AEF5-147F372DF192}"/>
              </a:ext>
            </a:extLst>
          </p:cNvPr>
          <p:cNvSpPr txBox="1"/>
          <p:nvPr/>
        </p:nvSpPr>
        <p:spPr>
          <a:xfrm>
            <a:off x="4195652" y="2099884"/>
            <a:ext cx="4138626" cy="923330"/>
          </a:xfrm>
          <a:prstGeom prst="rect">
            <a:avLst/>
          </a:prstGeom>
          <a:noFill/>
        </p:spPr>
        <p:txBody>
          <a:bodyPr wrap="square" rtlCol="0">
            <a:spAutoFit/>
          </a:bodyPr>
          <a:lstStyle/>
          <a:p>
            <a:pPr algn="just"/>
            <a:r>
              <a:rPr lang="es-ES" dirty="0" smtClean="0">
                <a:solidFill>
                  <a:prstClr val="black"/>
                </a:solidFill>
                <a:latin typeface="Trebuchet MS (cuerpo)"/>
              </a:rPr>
              <a:t>Índice de asimetría </a:t>
            </a:r>
            <a:r>
              <a:rPr lang="es-ES" dirty="0" err="1" smtClean="0">
                <a:solidFill>
                  <a:prstClr val="black"/>
                </a:solidFill>
                <a:latin typeface="Trebuchet MS (cuerpo)"/>
              </a:rPr>
              <a:t>intercuartílico</a:t>
            </a:r>
            <a:r>
              <a:rPr lang="es-ES" dirty="0" smtClean="0">
                <a:solidFill>
                  <a:prstClr val="black"/>
                </a:solidFill>
                <a:latin typeface="Trebuchet MS (cuerpo)"/>
              </a:rPr>
              <a:t>.</a:t>
            </a:r>
          </a:p>
          <a:p>
            <a:pPr algn="just"/>
            <a:r>
              <a:rPr lang="es-AR" dirty="0" smtClean="0">
                <a:solidFill>
                  <a:prstClr val="black"/>
                </a:solidFill>
                <a:latin typeface="Trebuchet MS (cuerpo)"/>
              </a:rPr>
              <a:t>Está comprendido entre -1 y 1 con lo que se facilita su interpretación.</a:t>
            </a:r>
            <a:endParaRPr lang="es-AR" dirty="0">
              <a:solidFill>
                <a:prstClr val="black"/>
              </a:solidFill>
              <a:latin typeface="Trebuchet MS (cuerpo)"/>
            </a:endParaRPr>
          </a:p>
        </p:txBody>
      </p:sp>
      <p:sp>
        <p:nvSpPr>
          <p:cNvPr id="11" name="CuadroTexto 8">
            <a:extLst>
              <a:ext uri="{FF2B5EF4-FFF2-40B4-BE49-F238E27FC236}">
                <a16:creationId xmlns:a16="http://schemas.microsoft.com/office/drawing/2014/main" id="{BD679F31-2135-49D1-ABAD-FD8AF4DD7ABA}"/>
              </a:ext>
            </a:extLst>
          </p:cNvPr>
          <p:cNvSpPr txBox="1"/>
          <p:nvPr/>
        </p:nvSpPr>
        <p:spPr>
          <a:xfrm>
            <a:off x="818891" y="2099884"/>
            <a:ext cx="3109926" cy="1384995"/>
          </a:xfrm>
          <a:prstGeom prst="rect">
            <a:avLst/>
          </a:prstGeom>
          <a:noFill/>
        </p:spPr>
        <p:txBody>
          <a:bodyPr wrap="square" rtlCol="0">
            <a:spAutoFit/>
          </a:bodyPr>
          <a:lstStyle/>
          <a:p>
            <a:r>
              <a:rPr lang="es-AR" sz="2200" dirty="0" smtClean="0">
                <a:solidFill>
                  <a:prstClr val="black"/>
                </a:solidFill>
                <a:latin typeface="Tw Cen MT" panose="020B0602020104020603"/>
              </a:rPr>
              <a:t>Este índice sólo se puede calcular en</a:t>
            </a:r>
          </a:p>
          <a:p>
            <a:r>
              <a:rPr lang="es-AR" sz="2200" dirty="0">
                <a:solidFill>
                  <a:prstClr val="black"/>
                </a:solidFill>
                <a:latin typeface="Tw Cen MT" panose="020B0602020104020603"/>
              </a:rPr>
              <a:t>d</a:t>
            </a:r>
            <a:r>
              <a:rPr lang="es-AR" sz="2200" dirty="0" smtClean="0">
                <a:solidFill>
                  <a:prstClr val="black"/>
                </a:solidFill>
                <a:latin typeface="Tw Cen MT" panose="020B0602020104020603"/>
              </a:rPr>
              <a:t>istribuciones </a:t>
            </a:r>
            <a:r>
              <a:rPr lang="es-AR" sz="2200" dirty="0" err="1" smtClean="0">
                <a:solidFill>
                  <a:prstClr val="black"/>
                </a:solidFill>
                <a:latin typeface="Tw Cen MT" panose="020B0602020104020603"/>
              </a:rPr>
              <a:t>unimodales</a:t>
            </a:r>
            <a:endParaRPr lang="es-AR" sz="2200" dirty="0" smtClean="0">
              <a:solidFill>
                <a:prstClr val="black"/>
              </a:solidFill>
              <a:latin typeface="Tw Cen MT" panose="020B0602020104020603"/>
            </a:endParaRPr>
          </a:p>
          <a:p>
            <a:endParaRPr lang="es-AR" dirty="0">
              <a:solidFill>
                <a:prstClr val="black"/>
              </a:solidFill>
              <a:latin typeface="Tw Cen MT" panose="020B0602020104020603"/>
            </a:endParaRPr>
          </a:p>
        </p:txBody>
      </p:sp>
      <mc:AlternateContent xmlns:mc="http://schemas.openxmlformats.org/markup-compatibility/2006" xmlns:a14="http://schemas.microsoft.com/office/drawing/2010/main">
        <mc:Choice Requires="a14">
          <p:sp>
            <p:nvSpPr>
              <p:cNvPr id="12" name="CuadroTexto 9">
                <a:extLst>
                  <a:ext uri="{FF2B5EF4-FFF2-40B4-BE49-F238E27FC236}">
                    <a16:creationId xmlns:a16="http://schemas.microsoft.com/office/drawing/2014/main" id="{41FE5BDF-F4DD-48E7-A80D-397871D082A6}"/>
                  </a:ext>
                </a:extLst>
              </p:cNvPr>
              <p:cNvSpPr txBox="1"/>
              <p:nvPr/>
            </p:nvSpPr>
            <p:spPr>
              <a:xfrm>
                <a:off x="913774" y="1342764"/>
                <a:ext cx="2867645" cy="461665"/>
              </a:xfrm>
              <a:prstGeom prst="rect">
                <a:avLst/>
              </a:prstGeom>
              <a:noFill/>
            </p:spPr>
            <p:txBody>
              <a:bodyPr wrap="square" rtlCol="0">
                <a:spAutoFit/>
              </a:bodyPr>
              <a:lstStyle/>
              <a:p>
                <a14:m>
                  <m:oMath xmlns:m="http://schemas.openxmlformats.org/officeDocument/2006/math">
                    <m:sSub>
                      <m:sSubPr>
                        <m:ctrlPr>
                          <a:rPr lang="es-ES" sz="2400" i="1" smtClean="0">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𝐴</m:t>
                        </m:r>
                      </m:e>
                      <m:sub>
                        <m:r>
                          <a:rPr lang="es-ES" sz="2400" i="1">
                            <a:solidFill>
                              <a:prstClr val="black"/>
                            </a:solidFill>
                            <a:latin typeface="Cambria Math" panose="02040503050406030204" pitchFamily="18" charset="0"/>
                          </a:rPr>
                          <m:t>𝑆</m:t>
                        </m:r>
                      </m:sub>
                    </m:sSub>
                    <m:r>
                      <a:rPr lang="es-ES" sz="2400" i="1">
                        <a:solidFill>
                          <a:prstClr val="black"/>
                        </a:solidFill>
                        <a:latin typeface="Cambria Math" panose="02040503050406030204" pitchFamily="18" charset="0"/>
                      </a:rPr>
                      <m:t>=(</m:t>
                    </m:r>
                    <m:acc>
                      <m:accPr>
                        <m:chr m:val="̅"/>
                        <m:ctrlPr>
                          <a:rPr lang="es-AR" sz="2400" i="1">
                            <a:solidFill>
                              <a:prstClr val="black"/>
                            </a:solidFill>
                            <a:latin typeface="Cambria Math" panose="02040503050406030204" pitchFamily="18" charset="0"/>
                          </a:rPr>
                        </m:ctrlPr>
                      </m:accPr>
                      <m:e>
                        <m:r>
                          <a:rPr lang="es-ES" sz="2400" b="0" i="1" smtClean="0">
                            <a:solidFill>
                              <a:prstClr val="black"/>
                            </a:solidFill>
                            <a:latin typeface="Cambria Math"/>
                          </a:rPr>
                          <m:t>𝑥</m:t>
                        </m:r>
                      </m:e>
                    </m:acc>
                    <m:r>
                      <a:rPr lang="es-ES" sz="2400" i="1">
                        <a:solidFill>
                          <a:prstClr val="black"/>
                        </a:solidFill>
                        <a:latin typeface="Cambria Math" panose="02040503050406030204" pitchFamily="18" charset="0"/>
                      </a:rPr>
                      <m:t>−</m:t>
                    </m:r>
                    <m:sSub>
                      <m:sSubPr>
                        <m:ctrlPr>
                          <a:rPr lang="es-ES" sz="2400" i="1">
                            <a:solidFill>
                              <a:prstClr val="black"/>
                            </a:solidFill>
                            <a:latin typeface="Cambria Math" panose="02040503050406030204" pitchFamily="18" charset="0"/>
                          </a:rPr>
                        </m:ctrlPr>
                      </m:sSubPr>
                      <m:e>
                        <m:r>
                          <a:rPr lang="es-ES" sz="2400" i="1">
                            <a:solidFill>
                              <a:prstClr val="black"/>
                            </a:solidFill>
                            <a:latin typeface="Cambria Math" panose="02040503050406030204" pitchFamily="18" charset="0"/>
                          </a:rPr>
                          <m:t>𝑀</m:t>
                        </m:r>
                      </m:e>
                      <m:sub>
                        <m:r>
                          <a:rPr lang="es-ES" sz="2400" i="1">
                            <a:solidFill>
                              <a:prstClr val="black"/>
                            </a:solidFill>
                            <a:latin typeface="Cambria Math" panose="02040503050406030204" pitchFamily="18" charset="0"/>
                          </a:rPr>
                          <m:t>𝑜</m:t>
                        </m:r>
                      </m:sub>
                    </m:sSub>
                    <m:r>
                      <a:rPr lang="es-ES" sz="2400" i="1">
                        <a:solidFill>
                          <a:prstClr val="black"/>
                        </a:solidFill>
                        <a:latin typeface="Cambria Math" panose="02040503050406030204" pitchFamily="18" charset="0"/>
                      </a:rPr>
                      <m:t>)</m:t>
                    </m:r>
                  </m:oMath>
                </a14:m>
                <a:r>
                  <a:rPr lang="es-AR" sz="2400" dirty="0">
                    <a:solidFill>
                      <a:prstClr val="black"/>
                    </a:solidFill>
                    <a:latin typeface="Tw Cen MT" panose="020B0602020104020603"/>
                  </a:rPr>
                  <a:t>/</a:t>
                </a:r>
                <a14:m>
                  <m:oMath xmlns:m="http://schemas.openxmlformats.org/officeDocument/2006/math">
                    <m:sSub>
                      <m:sSubPr>
                        <m:ctrlPr>
                          <a:rPr lang="es-ES" sz="2400" i="1">
                            <a:solidFill>
                              <a:prstClr val="black"/>
                            </a:solidFill>
                            <a:latin typeface="Cambria Math" panose="02040503050406030204" pitchFamily="18" charset="0"/>
                          </a:rPr>
                        </m:ctrlPr>
                      </m:sSubPr>
                      <m:e>
                        <m:r>
                          <a:rPr lang="es-ES" sz="2400" b="0" i="1" smtClean="0">
                            <a:solidFill>
                              <a:prstClr val="black"/>
                            </a:solidFill>
                            <a:latin typeface="Cambria Math"/>
                          </a:rPr>
                          <m:t>𝑠</m:t>
                        </m:r>
                      </m:e>
                      <m:sub>
                        <m:r>
                          <a:rPr lang="es-ES" sz="2400" i="1">
                            <a:solidFill>
                              <a:prstClr val="black"/>
                            </a:solidFill>
                            <a:latin typeface="Cambria Math" panose="02040503050406030204" pitchFamily="18" charset="0"/>
                          </a:rPr>
                          <m:t>𝑋</m:t>
                        </m:r>
                      </m:sub>
                    </m:sSub>
                  </m:oMath>
                </a14:m>
                <a:endParaRPr lang="es-AR" sz="2400" dirty="0">
                  <a:solidFill>
                    <a:prstClr val="black"/>
                  </a:solidFill>
                  <a:latin typeface="Tw Cen MT" panose="020B0602020104020603"/>
                </a:endParaRPr>
              </a:p>
            </p:txBody>
          </p:sp>
        </mc:Choice>
        <mc:Fallback xmlns="">
          <p:sp>
            <p:nvSpPr>
              <p:cNvPr id="12" name="CuadroTexto 9">
                <a:extLst>
                  <a:ext uri="{FF2B5EF4-FFF2-40B4-BE49-F238E27FC236}">
                    <a16:creationId xmlns="" xmlns:a16="http://schemas.microsoft.com/office/drawing/2014/main" xmlns:a14="http://schemas.microsoft.com/office/drawing/2010/main" id="{41FE5BDF-F4DD-48E7-A80D-397871D082A6}"/>
                  </a:ext>
                </a:extLst>
              </p:cNvPr>
              <p:cNvSpPr txBox="1">
                <a:spLocks noRot="1" noChangeAspect="1" noMove="1" noResize="1" noEditPoints="1" noAdjustHandles="1" noChangeArrowheads="1" noChangeShapeType="1" noTextEdit="1"/>
              </p:cNvSpPr>
              <p:nvPr/>
            </p:nvSpPr>
            <p:spPr>
              <a:xfrm>
                <a:off x="913774" y="1342764"/>
                <a:ext cx="2867645" cy="461665"/>
              </a:xfrm>
              <a:prstGeom prst="rect">
                <a:avLst/>
              </a:prstGeom>
              <a:blipFill rotWithShape="1">
                <a:blip r:embed="rId5"/>
                <a:stretch>
                  <a:fillRect l="-638" t="-10526" b="-28947"/>
                </a:stretch>
              </a:blipFill>
            </p:spPr>
            <p:txBody>
              <a:bodyPr/>
              <a:lstStyle/>
              <a:p>
                <a:r>
                  <a:rPr lang="es-ES">
                    <a:noFill/>
                  </a:rPr>
                  <a:t> </a:t>
                </a:r>
              </a:p>
            </p:txBody>
          </p:sp>
        </mc:Fallback>
      </mc:AlternateContent>
    </p:spTree>
    <p:extLst>
      <p:ext uri="{BB962C8B-B14F-4D97-AF65-F5344CB8AC3E}">
        <p14:creationId xmlns:p14="http://schemas.microsoft.com/office/powerpoint/2010/main" val="605304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90441" y="5262236"/>
            <a:ext cx="8811999" cy="178510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Diagrama de Caja y Bigotes</a:t>
            </a:r>
          </a:p>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(Box-</a:t>
            </a:r>
            <a:r>
              <a:rPr lang="es-ES" sz="4600" b="1" kern="0" dirty="0" err="1"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Plot</a:t>
            </a: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ysClr val="windowText" lastClr="000000"/>
              </a:solidFill>
              <a:effectLst/>
              <a:uLnTx/>
              <a:uFillTx/>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449" y="2064486"/>
            <a:ext cx="4137340" cy="320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arcador de contenido 2">
            <a:extLst>
              <a:ext uri="{FF2B5EF4-FFF2-40B4-BE49-F238E27FC236}">
                <a16:creationId xmlns:a16="http://schemas.microsoft.com/office/drawing/2014/main" id="{12CCB252-1791-443A-99B5-8567A32E2879}"/>
              </a:ext>
            </a:extLst>
          </p:cNvPr>
          <p:cNvSpPr txBox="1">
            <a:spLocks/>
          </p:cNvSpPr>
          <p:nvPr/>
        </p:nvSpPr>
        <p:spPr>
          <a:xfrm>
            <a:off x="451413" y="387155"/>
            <a:ext cx="11053822" cy="167313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000" b="0" i="0" u="none" strike="noStrike" kern="1200" cap="none" spc="0" normalizeH="0" baseline="0" noProof="0" dirty="0" smtClean="0">
                <a:ln>
                  <a:noFill/>
                </a:ln>
                <a:solidFill>
                  <a:sysClr val="windowText" lastClr="000000"/>
                </a:solidFill>
                <a:effectLst/>
                <a:uLnTx/>
                <a:uFillTx/>
                <a:latin typeface="Trebuchet MS (cuerpo)"/>
              </a:rPr>
              <a:t>	Es un gráfico útil para </a:t>
            </a:r>
            <a:r>
              <a:rPr lang="es-ES" cap="none" noProof="0" dirty="0" smtClean="0">
                <a:solidFill>
                  <a:sysClr val="windowText" lastClr="000000"/>
                </a:solidFill>
                <a:latin typeface="Trebuchet MS (cuerpo)"/>
              </a:rPr>
              <a:t>visualizar la simetría o tipo de asimetría de la distribución, además de detectar datos atípicos (</a:t>
            </a:r>
            <a:r>
              <a:rPr lang="es-ES" cap="none" noProof="0" dirty="0" err="1" smtClean="0">
                <a:solidFill>
                  <a:sysClr val="windowText" lastClr="000000"/>
                </a:solidFill>
                <a:latin typeface="Trebuchet MS (cuerpo)"/>
              </a:rPr>
              <a:t>outliers</a:t>
            </a:r>
            <a:r>
              <a:rPr lang="es-ES" cap="none" noProof="0" dirty="0" smtClean="0">
                <a:solidFill>
                  <a:sysClr val="windowText" lastClr="000000"/>
                </a:solidFill>
                <a:latin typeface="Trebuchet MS (cuerpo)"/>
              </a:rPr>
              <a:t>). </a:t>
            </a:r>
            <a:r>
              <a:rPr kumimoji="0" lang="es-ES" sz="2000" b="0" i="0" u="none" strike="noStrike" kern="1200" cap="none" spc="0" normalizeH="0" baseline="0" noProof="0" dirty="0" smtClean="0">
                <a:ln>
                  <a:noFill/>
                </a:ln>
                <a:solidFill>
                  <a:sysClr val="windowText" lastClr="000000"/>
                </a:solidFill>
                <a:effectLst/>
                <a:uLnTx/>
                <a:uFillTx/>
                <a:latin typeface="Trebuchet MS (cuerpo)"/>
              </a:rPr>
              <a:t>Muestra sobre el eje vertical los valores de la variable y muestra una “caja” delimitada por los cuartiles primero y tercero. También se muestra la mediana (cuartil segundo) y la media. Las líneas que se extienden hacia los valores extremos muestran el recorrido de la variable, así como la distribución de las observaciones y su simetría.</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
        <p:nvSpPr>
          <p:cNvPr id="6" name="CuadroTexto 8">
            <a:extLst>
              <a:ext uri="{FF2B5EF4-FFF2-40B4-BE49-F238E27FC236}">
                <a16:creationId xmlns:a16="http://schemas.microsoft.com/office/drawing/2014/main" id="{0E83C690-66FC-499A-9B4C-27BC7C0C5D1D}"/>
              </a:ext>
            </a:extLst>
          </p:cNvPr>
          <p:cNvSpPr txBox="1"/>
          <p:nvPr/>
        </p:nvSpPr>
        <p:spPr>
          <a:xfrm>
            <a:off x="5423071" y="2963791"/>
            <a:ext cx="577048" cy="276999"/>
          </a:xfrm>
          <a:prstGeom prst="rect">
            <a:avLst/>
          </a:prstGeom>
          <a:noFill/>
        </p:spPr>
        <p:txBody>
          <a:bodyPr wrap="square" rtlCol="0">
            <a:spAutoFit/>
          </a:bodyPr>
          <a:lstStyle/>
          <a:p>
            <a:r>
              <a:rPr lang="es-ES" sz="1200" dirty="0">
                <a:solidFill>
                  <a:prstClr val="black"/>
                </a:solidFill>
                <a:latin typeface="Tw Cen MT" panose="020B0602020104020603"/>
              </a:rPr>
              <a:t>8=P</a:t>
            </a:r>
            <a:r>
              <a:rPr lang="es-ES" sz="1200" baseline="-25000" dirty="0">
                <a:solidFill>
                  <a:prstClr val="black"/>
                </a:solidFill>
                <a:latin typeface="Tw Cen MT" panose="020B0602020104020603"/>
              </a:rPr>
              <a:t>95</a:t>
            </a:r>
            <a:endParaRPr lang="es-AR" dirty="0">
              <a:solidFill>
                <a:prstClr val="black"/>
              </a:solidFill>
              <a:latin typeface="Tw Cen MT" panose="020B0602020104020603"/>
            </a:endParaRPr>
          </a:p>
        </p:txBody>
      </p:sp>
      <p:sp>
        <p:nvSpPr>
          <p:cNvPr id="7" name="CuadroTexto 7">
            <a:extLst>
              <a:ext uri="{FF2B5EF4-FFF2-40B4-BE49-F238E27FC236}">
                <a16:creationId xmlns:a16="http://schemas.microsoft.com/office/drawing/2014/main" id="{CB06C4B8-6536-408F-B365-1EA2FF971788}"/>
              </a:ext>
            </a:extLst>
          </p:cNvPr>
          <p:cNvSpPr txBox="1"/>
          <p:nvPr/>
        </p:nvSpPr>
        <p:spPr>
          <a:xfrm>
            <a:off x="6646592" y="2548293"/>
            <a:ext cx="795413" cy="276999"/>
          </a:xfrm>
          <a:prstGeom prst="rect">
            <a:avLst/>
          </a:prstGeom>
          <a:noFill/>
        </p:spPr>
        <p:txBody>
          <a:bodyPr wrap="square" rtlCol="0">
            <a:spAutoFit/>
          </a:bodyPr>
          <a:lstStyle/>
          <a:p>
            <a:r>
              <a:rPr lang="es-ES" sz="1200" dirty="0">
                <a:solidFill>
                  <a:prstClr val="black"/>
                </a:solidFill>
                <a:latin typeface="Tw Cen MT" panose="020B0602020104020603"/>
              </a:rPr>
              <a:t>Max=10</a:t>
            </a:r>
            <a:endParaRPr lang="es-AR" dirty="0">
              <a:solidFill>
                <a:prstClr val="black"/>
              </a:solidFill>
              <a:latin typeface="Tw Cen MT" panose="020B0602020104020603"/>
            </a:endParaRPr>
          </a:p>
        </p:txBody>
      </p:sp>
      <p:sp>
        <p:nvSpPr>
          <p:cNvPr id="8" name="CuadroTexto 6">
            <a:extLst>
              <a:ext uri="{FF2B5EF4-FFF2-40B4-BE49-F238E27FC236}">
                <a16:creationId xmlns:a16="http://schemas.microsoft.com/office/drawing/2014/main" id="{6454BEB9-00DF-436D-A883-137E005687BD}"/>
              </a:ext>
            </a:extLst>
          </p:cNvPr>
          <p:cNvSpPr txBox="1"/>
          <p:nvPr/>
        </p:nvSpPr>
        <p:spPr>
          <a:xfrm>
            <a:off x="6646592" y="4634435"/>
            <a:ext cx="637029" cy="277463"/>
          </a:xfrm>
          <a:prstGeom prst="rect">
            <a:avLst/>
          </a:prstGeom>
          <a:noFill/>
        </p:spPr>
        <p:txBody>
          <a:bodyPr wrap="square" rtlCol="0">
            <a:spAutoFit/>
          </a:bodyPr>
          <a:lstStyle/>
          <a:p>
            <a:r>
              <a:rPr lang="es-ES" sz="1200" dirty="0">
                <a:solidFill>
                  <a:prstClr val="black"/>
                </a:solidFill>
                <a:latin typeface="Tw Cen MT" panose="020B0602020104020603"/>
              </a:rPr>
              <a:t>Min=0</a:t>
            </a:r>
            <a:endParaRPr lang="es-AR" dirty="0">
              <a:solidFill>
                <a:prstClr val="black"/>
              </a:solidFill>
              <a:latin typeface="Tw Cen MT" panose="020B0602020104020603"/>
            </a:endParaRPr>
          </a:p>
        </p:txBody>
      </p:sp>
      <p:sp>
        <p:nvSpPr>
          <p:cNvPr id="9" name="CuadroTexto 4">
            <a:extLst>
              <a:ext uri="{FF2B5EF4-FFF2-40B4-BE49-F238E27FC236}">
                <a16:creationId xmlns:a16="http://schemas.microsoft.com/office/drawing/2014/main" id="{0E966814-D26E-4869-BFB0-9CCD00A36B56}"/>
              </a:ext>
            </a:extLst>
          </p:cNvPr>
          <p:cNvSpPr txBox="1"/>
          <p:nvPr/>
        </p:nvSpPr>
        <p:spPr>
          <a:xfrm>
            <a:off x="5423070" y="3480791"/>
            <a:ext cx="555253" cy="369332"/>
          </a:xfrm>
          <a:prstGeom prst="rect">
            <a:avLst/>
          </a:prstGeom>
          <a:noFill/>
        </p:spPr>
        <p:txBody>
          <a:bodyPr wrap="square" rtlCol="0">
            <a:spAutoFit/>
          </a:bodyPr>
          <a:lstStyle/>
          <a:p>
            <a:r>
              <a:rPr lang="es-ES" sz="1200" dirty="0">
                <a:solidFill>
                  <a:prstClr val="black"/>
                </a:solidFill>
                <a:latin typeface="Tw Cen MT" panose="020B0602020104020603"/>
              </a:rPr>
              <a:t>5=Q</a:t>
            </a:r>
            <a:r>
              <a:rPr lang="es-ES" sz="1200" baseline="-25000" dirty="0">
                <a:solidFill>
                  <a:prstClr val="black"/>
                </a:solidFill>
                <a:latin typeface="Tw Cen MT" panose="020B0602020104020603"/>
              </a:rPr>
              <a:t>3</a:t>
            </a:r>
            <a:r>
              <a:rPr lang="es-ES" dirty="0">
                <a:solidFill>
                  <a:prstClr val="black"/>
                </a:solidFill>
                <a:latin typeface="Tw Cen MT" panose="020B0602020104020603"/>
              </a:rPr>
              <a:t> </a:t>
            </a:r>
            <a:endParaRPr lang="es-AR" dirty="0">
              <a:solidFill>
                <a:prstClr val="black"/>
              </a:solidFill>
              <a:latin typeface="Tw Cen MT" panose="020B0602020104020603"/>
            </a:endParaRPr>
          </a:p>
        </p:txBody>
      </p:sp>
      <p:sp>
        <p:nvSpPr>
          <p:cNvPr id="10" name="CuadroTexto 5">
            <a:extLst>
              <a:ext uri="{FF2B5EF4-FFF2-40B4-BE49-F238E27FC236}">
                <a16:creationId xmlns:a16="http://schemas.microsoft.com/office/drawing/2014/main" id="{F1C6E818-9D06-4BB9-B61A-C672C3764A37}"/>
              </a:ext>
            </a:extLst>
          </p:cNvPr>
          <p:cNvSpPr txBox="1"/>
          <p:nvPr/>
        </p:nvSpPr>
        <p:spPr>
          <a:xfrm>
            <a:off x="5423070" y="3855555"/>
            <a:ext cx="720286" cy="369332"/>
          </a:xfrm>
          <a:prstGeom prst="rect">
            <a:avLst/>
          </a:prstGeom>
          <a:noFill/>
        </p:spPr>
        <p:txBody>
          <a:bodyPr wrap="square" rtlCol="0">
            <a:spAutoFit/>
          </a:bodyPr>
          <a:lstStyle/>
          <a:p>
            <a:r>
              <a:rPr lang="es-ES" sz="1200" dirty="0">
                <a:solidFill>
                  <a:prstClr val="black"/>
                </a:solidFill>
                <a:latin typeface="Tw Cen MT" panose="020B0602020104020603"/>
              </a:rPr>
              <a:t>3=M</a:t>
            </a:r>
            <a:r>
              <a:rPr lang="es-ES" sz="1200" baseline="-25000" dirty="0">
                <a:solidFill>
                  <a:prstClr val="black"/>
                </a:solidFill>
                <a:latin typeface="Tw Cen MT" panose="020B0602020104020603"/>
              </a:rPr>
              <a:t>dn</a:t>
            </a:r>
            <a:r>
              <a:rPr lang="es-ES" dirty="0">
                <a:solidFill>
                  <a:prstClr val="black"/>
                </a:solidFill>
                <a:latin typeface="Tw Cen MT" panose="020B0602020104020603"/>
              </a:rPr>
              <a:t> </a:t>
            </a:r>
            <a:endParaRPr lang="es-AR" dirty="0">
              <a:solidFill>
                <a:prstClr val="black"/>
              </a:solidFill>
              <a:latin typeface="Tw Cen MT" panose="020B0602020104020603"/>
            </a:endParaRPr>
          </a:p>
        </p:txBody>
      </p:sp>
      <mc:AlternateContent xmlns:mc="http://schemas.openxmlformats.org/markup-compatibility/2006" xmlns:a14="http://schemas.microsoft.com/office/drawing/2010/main">
        <mc:Choice Requires="a14">
          <p:sp>
            <p:nvSpPr>
              <p:cNvPr id="11" name="CuadroTexto 20">
                <a:extLst>
                  <a:ext uri="{FF2B5EF4-FFF2-40B4-BE49-F238E27FC236}">
                    <a16:creationId xmlns:a16="http://schemas.microsoft.com/office/drawing/2014/main" id="{75509CD5-2FA5-4B90-95E2-5B97C56F07D2}"/>
                  </a:ext>
                </a:extLst>
              </p:cNvPr>
              <p:cNvSpPr txBox="1"/>
              <p:nvPr/>
            </p:nvSpPr>
            <p:spPr>
              <a:xfrm>
                <a:off x="4560411" y="3855555"/>
                <a:ext cx="816968" cy="276999"/>
              </a:xfrm>
              <a:prstGeom prst="rect">
                <a:avLst/>
              </a:prstGeom>
              <a:noFill/>
            </p:spPr>
            <p:txBody>
              <a:bodyPr wrap="square" rtlCol="0">
                <a:spAutoFit/>
              </a:bodyPr>
              <a:lstStyle/>
              <a:p>
                <a14:m>
                  <m:oMath xmlns:m="http://schemas.openxmlformats.org/officeDocument/2006/math">
                    <m:acc>
                      <m:accPr>
                        <m:chr m:val="̅"/>
                        <m:ctrlPr>
                          <a:rPr lang="es-AR" sz="1200" i="1">
                            <a:solidFill>
                              <a:prstClr val="black"/>
                            </a:solidFill>
                            <a:latin typeface="Cambria Math" panose="02040503050406030204" pitchFamily="18" charset="0"/>
                          </a:rPr>
                        </m:ctrlPr>
                      </m:accPr>
                      <m:e>
                        <m:r>
                          <a:rPr lang="es-AR" sz="1200" i="1">
                            <a:solidFill>
                              <a:prstClr val="black"/>
                            </a:solidFill>
                            <a:latin typeface="Cambria Math" panose="02040503050406030204" pitchFamily="18" charset="0"/>
                          </a:rPr>
                          <m:t>𝑋</m:t>
                        </m:r>
                      </m:e>
                    </m:acc>
                  </m:oMath>
                </a14:m>
                <a:r>
                  <a:rPr lang="es-AR" sz="1200" dirty="0">
                    <a:solidFill>
                      <a:prstClr val="black"/>
                    </a:solidFill>
                    <a:latin typeface="Tw Cen MT" panose="020B0602020104020603"/>
                  </a:rPr>
                  <a:t>=3,72</a:t>
                </a:r>
              </a:p>
            </p:txBody>
          </p:sp>
        </mc:Choice>
        <mc:Fallback xmlns="">
          <p:sp>
            <p:nvSpPr>
              <p:cNvPr id="11" name="CuadroTexto 20">
                <a:extLst>
                  <a:ext uri="{FF2B5EF4-FFF2-40B4-BE49-F238E27FC236}">
                    <a16:creationId xmlns="" xmlns:a16="http://schemas.microsoft.com/office/drawing/2014/main" xmlns:a14="http://schemas.microsoft.com/office/drawing/2010/main" id="{75509CD5-2FA5-4B90-95E2-5B97C56F07D2}"/>
                  </a:ext>
                </a:extLst>
              </p:cNvPr>
              <p:cNvSpPr txBox="1">
                <a:spLocks noRot="1" noChangeAspect="1" noMove="1" noResize="1" noEditPoints="1" noAdjustHandles="1" noChangeArrowheads="1" noChangeShapeType="1" noTextEdit="1"/>
              </p:cNvSpPr>
              <p:nvPr/>
            </p:nvSpPr>
            <p:spPr>
              <a:xfrm>
                <a:off x="4560411" y="3855555"/>
                <a:ext cx="816968" cy="276999"/>
              </a:xfrm>
              <a:prstGeom prst="rect">
                <a:avLst/>
              </a:prstGeom>
              <a:blipFill rotWithShape="1">
                <a:blip r:embed="rId3"/>
                <a:stretch>
                  <a:fillRect b="-17391"/>
                </a:stretch>
              </a:blipFill>
            </p:spPr>
            <p:txBody>
              <a:bodyPr/>
              <a:lstStyle/>
              <a:p>
                <a:r>
                  <a:rPr lang="es-ES">
                    <a:noFill/>
                  </a:rPr>
                  <a:t> </a:t>
                </a:r>
              </a:p>
            </p:txBody>
          </p:sp>
        </mc:Fallback>
      </mc:AlternateContent>
      <p:cxnSp>
        <p:nvCxnSpPr>
          <p:cNvPr id="12" name="Conector recto de flecha 13">
            <a:extLst>
              <a:ext uri="{FF2B5EF4-FFF2-40B4-BE49-F238E27FC236}">
                <a16:creationId xmlns:a16="http://schemas.microsoft.com/office/drawing/2014/main" id="{31C4D101-5E01-4320-9523-A9DF0F260003}"/>
              </a:ext>
            </a:extLst>
          </p:cNvPr>
          <p:cNvCxnSpPr/>
          <p:nvPr/>
        </p:nvCxnSpPr>
        <p:spPr>
          <a:xfrm>
            <a:off x="6424286" y="2825292"/>
            <a:ext cx="0" cy="840165"/>
          </a:xfrm>
          <a:prstGeom prst="straightConnector1">
            <a:avLst/>
          </a:prstGeom>
          <a:noFill/>
          <a:ln w="9525" cap="flat" cmpd="sng" algn="ctr">
            <a:solidFill>
              <a:sysClr val="windowText" lastClr="000000">
                <a:lumMod val="85000"/>
                <a:lumOff val="15000"/>
              </a:sysClr>
            </a:solidFill>
            <a:prstDash val="solid"/>
            <a:headEnd type="triangle"/>
            <a:tailEnd type="triangle"/>
          </a:ln>
          <a:effectLst/>
        </p:spPr>
      </p:cxnSp>
      <p:cxnSp>
        <p:nvCxnSpPr>
          <p:cNvPr id="13" name="Conector recto de flecha 15">
            <a:extLst>
              <a:ext uri="{FF2B5EF4-FFF2-40B4-BE49-F238E27FC236}">
                <a16:creationId xmlns:a16="http://schemas.microsoft.com/office/drawing/2014/main" id="{EF4C2F71-A7B7-46F7-86FC-16CF36167ADE}"/>
              </a:ext>
            </a:extLst>
          </p:cNvPr>
          <p:cNvCxnSpPr/>
          <p:nvPr/>
        </p:nvCxnSpPr>
        <p:spPr>
          <a:xfrm flipH="1">
            <a:off x="6424285" y="4347988"/>
            <a:ext cx="1" cy="425178"/>
          </a:xfrm>
          <a:prstGeom prst="straightConnector1">
            <a:avLst/>
          </a:prstGeom>
          <a:noFill/>
          <a:ln w="9525" cap="flat" cmpd="sng" algn="ctr">
            <a:solidFill>
              <a:sysClr val="windowText" lastClr="000000">
                <a:lumMod val="85000"/>
                <a:lumOff val="15000"/>
              </a:sysClr>
            </a:solidFill>
            <a:prstDash val="solid"/>
            <a:headEnd type="triangle"/>
            <a:tailEnd type="triangle"/>
          </a:ln>
          <a:effectLst/>
        </p:spPr>
      </p:cxnSp>
      <p:sp>
        <p:nvSpPr>
          <p:cNvPr id="14" name="CuadroTexto 17">
            <a:extLst>
              <a:ext uri="{FF2B5EF4-FFF2-40B4-BE49-F238E27FC236}">
                <a16:creationId xmlns:a16="http://schemas.microsoft.com/office/drawing/2014/main" id="{79F6527E-0643-4E17-AE41-EDFDF961C7D6}"/>
              </a:ext>
            </a:extLst>
          </p:cNvPr>
          <p:cNvSpPr txBox="1"/>
          <p:nvPr/>
        </p:nvSpPr>
        <p:spPr>
          <a:xfrm>
            <a:off x="6597821" y="3122263"/>
            <a:ext cx="1371600" cy="246221"/>
          </a:xfrm>
          <a:prstGeom prst="rect">
            <a:avLst/>
          </a:prstGeom>
          <a:noFill/>
        </p:spPr>
        <p:txBody>
          <a:bodyPr wrap="square" rtlCol="0">
            <a:spAutoFit/>
          </a:bodyPr>
          <a:lstStyle/>
          <a:p>
            <a:r>
              <a:rPr lang="es-ES" sz="1000" dirty="0">
                <a:solidFill>
                  <a:prstClr val="black"/>
                </a:solidFill>
                <a:latin typeface="Tw Cen MT" panose="020B0602020104020603"/>
              </a:rPr>
              <a:t>25% extremo superior</a:t>
            </a:r>
            <a:endParaRPr lang="es-AR" sz="1000" dirty="0">
              <a:solidFill>
                <a:prstClr val="black"/>
              </a:solidFill>
              <a:latin typeface="Tw Cen MT" panose="020B0602020104020603"/>
            </a:endParaRPr>
          </a:p>
        </p:txBody>
      </p:sp>
      <p:sp>
        <p:nvSpPr>
          <p:cNvPr id="15" name="CuadroTexto 18">
            <a:extLst>
              <a:ext uri="{FF2B5EF4-FFF2-40B4-BE49-F238E27FC236}">
                <a16:creationId xmlns:a16="http://schemas.microsoft.com/office/drawing/2014/main" id="{58B8DF16-C04E-4362-B1A9-A795DC4E5050}"/>
              </a:ext>
            </a:extLst>
          </p:cNvPr>
          <p:cNvSpPr txBox="1"/>
          <p:nvPr/>
        </p:nvSpPr>
        <p:spPr>
          <a:xfrm>
            <a:off x="6597821" y="4437466"/>
            <a:ext cx="1371600" cy="246221"/>
          </a:xfrm>
          <a:prstGeom prst="rect">
            <a:avLst/>
          </a:prstGeom>
          <a:noFill/>
        </p:spPr>
        <p:txBody>
          <a:bodyPr wrap="square" rtlCol="0">
            <a:spAutoFit/>
          </a:bodyPr>
          <a:lstStyle/>
          <a:p>
            <a:r>
              <a:rPr lang="es-ES" sz="1000" dirty="0">
                <a:solidFill>
                  <a:prstClr val="black"/>
                </a:solidFill>
                <a:latin typeface="Tw Cen MT" panose="020B0602020104020603"/>
              </a:rPr>
              <a:t>25% extremo inferior</a:t>
            </a:r>
            <a:endParaRPr lang="es-AR" sz="1000" dirty="0">
              <a:solidFill>
                <a:prstClr val="black"/>
              </a:solidFill>
              <a:latin typeface="Tw Cen MT" panose="020B0602020104020603"/>
            </a:endParaRPr>
          </a:p>
        </p:txBody>
      </p:sp>
      <p:sp>
        <p:nvSpPr>
          <p:cNvPr id="16" name="CuadroTexto 16">
            <a:extLst>
              <a:ext uri="{FF2B5EF4-FFF2-40B4-BE49-F238E27FC236}">
                <a16:creationId xmlns:a16="http://schemas.microsoft.com/office/drawing/2014/main" id="{C8F8C057-12B0-443B-81BB-76E515DAE629}"/>
              </a:ext>
            </a:extLst>
          </p:cNvPr>
          <p:cNvSpPr txBox="1"/>
          <p:nvPr/>
        </p:nvSpPr>
        <p:spPr>
          <a:xfrm>
            <a:off x="6646592" y="3917110"/>
            <a:ext cx="990903" cy="246221"/>
          </a:xfrm>
          <a:prstGeom prst="rect">
            <a:avLst/>
          </a:prstGeom>
          <a:noFill/>
        </p:spPr>
        <p:txBody>
          <a:bodyPr wrap="square" rtlCol="0">
            <a:spAutoFit/>
          </a:bodyPr>
          <a:lstStyle/>
          <a:p>
            <a:r>
              <a:rPr lang="es-ES" sz="1000" dirty="0">
                <a:solidFill>
                  <a:prstClr val="black"/>
                </a:solidFill>
                <a:latin typeface="Tw Cen MT" panose="020B0602020104020603"/>
              </a:rPr>
              <a:t>50% central</a:t>
            </a:r>
            <a:endParaRPr lang="es-AR" sz="1000" dirty="0">
              <a:solidFill>
                <a:prstClr val="black"/>
              </a:solidFill>
              <a:latin typeface="Tw Cen MT" panose="020B0602020104020603"/>
            </a:endParaRPr>
          </a:p>
        </p:txBody>
      </p:sp>
      <p:cxnSp>
        <p:nvCxnSpPr>
          <p:cNvPr id="17" name="Conector recto de flecha 15">
            <a:extLst>
              <a:ext uri="{FF2B5EF4-FFF2-40B4-BE49-F238E27FC236}">
                <a16:creationId xmlns:a16="http://schemas.microsoft.com/office/drawing/2014/main" id="{EF4C2F71-A7B7-46F7-86FC-16CF36167ADE}"/>
              </a:ext>
            </a:extLst>
          </p:cNvPr>
          <p:cNvCxnSpPr/>
          <p:nvPr/>
        </p:nvCxnSpPr>
        <p:spPr>
          <a:xfrm flipH="1">
            <a:off x="6576685" y="3707376"/>
            <a:ext cx="2" cy="640612"/>
          </a:xfrm>
          <a:prstGeom prst="straightConnector1">
            <a:avLst/>
          </a:prstGeom>
          <a:noFill/>
          <a:ln w="9525" cap="flat" cmpd="sng" algn="ctr">
            <a:solidFill>
              <a:sysClr val="windowText" lastClr="000000">
                <a:lumMod val="85000"/>
                <a:lumOff val="15000"/>
              </a:sysClr>
            </a:solidFill>
            <a:prstDash val="solid"/>
            <a:headEnd type="triangle"/>
            <a:tailEnd type="triangle"/>
          </a:ln>
          <a:effectLst/>
        </p:spPr>
      </p:cxnSp>
    </p:spTree>
    <p:extLst>
      <p:ext uri="{BB962C8B-B14F-4D97-AF65-F5344CB8AC3E}">
        <p14:creationId xmlns:p14="http://schemas.microsoft.com/office/powerpoint/2010/main" val="1392921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048000" y="304800"/>
            <a:ext cx="609600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GB" altLang="es-ES" sz="1100" b="1" dirty="0" err="1" smtClean="0">
                <a:solidFill>
                  <a:schemeClr val="bg1"/>
                </a:solidFill>
              </a:rPr>
              <a:t>Concentración</a:t>
            </a:r>
            <a:r>
              <a:rPr lang="en-GB" altLang="es-ES" sz="1100" b="1" dirty="0" smtClean="0">
                <a:solidFill>
                  <a:schemeClr val="bg1"/>
                </a:solidFill>
              </a:rPr>
              <a:t> de </a:t>
            </a:r>
            <a:r>
              <a:rPr lang="en-GB" altLang="es-ES" sz="1100" b="1" dirty="0" err="1" smtClean="0">
                <a:solidFill>
                  <a:schemeClr val="bg1"/>
                </a:solidFill>
              </a:rPr>
              <a:t>Colesterol</a:t>
            </a:r>
            <a:r>
              <a:rPr lang="en-GB" altLang="es-ES" sz="1100" b="1" dirty="0" smtClean="0">
                <a:solidFill>
                  <a:schemeClr val="bg1"/>
                </a:solidFill>
              </a:rPr>
              <a:t> </a:t>
            </a:r>
            <a:r>
              <a:rPr lang="en-GB" altLang="es-ES" sz="1100" b="1" dirty="0" err="1" smtClean="0">
                <a:solidFill>
                  <a:schemeClr val="bg1"/>
                </a:solidFill>
              </a:rPr>
              <a:t>en</a:t>
            </a:r>
            <a:r>
              <a:rPr lang="en-GB" altLang="es-ES" sz="1100" b="1" dirty="0" smtClean="0">
                <a:solidFill>
                  <a:schemeClr val="bg1"/>
                </a:solidFill>
              </a:rPr>
              <a:t> </a:t>
            </a:r>
            <a:r>
              <a:rPr lang="en-GB" altLang="es-ES" sz="1100" b="1" dirty="0" err="1" smtClean="0">
                <a:solidFill>
                  <a:schemeClr val="bg1"/>
                </a:solidFill>
              </a:rPr>
              <a:t>sangre</a:t>
            </a:r>
            <a:r>
              <a:rPr lang="en-GB" altLang="es-ES" sz="1100" b="1" dirty="0" smtClean="0">
                <a:solidFill>
                  <a:schemeClr val="bg1"/>
                </a:solidFill>
              </a:rPr>
              <a:t> de 30 </a:t>
            </a:r>
            <a:r>
              <a:rPr lang="en-GB" altLang="es-ES" sz="1100" b="1" dirty="0" err="1" smtClean="0">
                <a:solidFill>
                  <a:schemeClr val="bg1"/>
                </a:solidFill>
              </a:rPr>
              <a:t>mujeres</a:t>
            </a:r>
            <a:endParaRPr lang="en-GB" altLang="es-ES" sz="1100" b="1" dirty="0">
              <a:solidFill>
                <a:schemeClr val="bg1"/>
              </a:solidFill>
            </a:endParaRPr>
          </a:p>
          <a:p>
            <a:pPr eaLnBrk="1" hangingPunct="1">
              <a:spcBef>
                <a:spcPct val="0"/>
              </a:spcBef>
              <a:buClrTx/>
              <a:buSzTx/>
              <a:buFontTx/>
              <a:buNone/>
            </a:pPr>
            <a:endParaRPr lang="en-GB" altLang="es-ES" sz="900" dirty="0"/>
          </a:p>
          <a:p>
            <a:pPr eaLnBrk="1" hangingPunct="1">
              <a:spcBef>
                <a:spcPct val="0"/>
              </a:spcBef>
              <a:buClrTx/>
              <a:buSzTx/>
              <a:buFontTx/>
              <a:buNone/>
            </a:pPr>
            <a:r>
              <a:rPr lang="en-GB" altLang="es-ES" sz="1100" b="1" dirty="0">
                <a:solidFill>
                  <a:schemeClr val="bg1"/>
                </a:solidFill>
              </a:rPr>
              <a:t>                             Cumulative</a:t>
            </a:r>
          </a:p>
          <a:p>
            <a:pPr eaLnBrk="1" hangingPunct="1">
              <a:spcBef>
                <a:spcPct val="0"/>
              </a:spcBef>
              <a:buClrTx/>
              <a:buSzTx/>
              <a:buFontTx/>
              <a:buNone/>
            </a:pPr>
            <a:r>
              <a:rPr lang="en-GB" altLang="es-ES" sz="1100" b="1" dirty="0">
                <a:solidFill>
                  <a:schemeClr val="bg1"/>
                </a:solidFill>
              </a:rPr>
              <a:t> Value    </a:t>
            </a:r>
            <a:r>
              <a:rPr lang="en-GB" altLang="es-ES" sz="1100" b="1" dirty="0" err="1">
                <a:solidFill>
                  <a:schemeClr val="bg1"/>
                </a:solidFill>
              </a:rPr>
              <a:t>Freq</a:t>
            </a:r>
            <a:r>
              <a:rPr lang="en-GB" altLang="es-ES" sz="1100" b="1" dirty="0">
                <a:solidFill>
                  <a:schemeClr val="bg1"/>
                </a:solidFill>
              </a:rPr>
              <a:t>  Percent    </a:t>
            </a:r>
            <a:r>
              <a:rPr lang="en-GB" altLang="es-ES" sz="1100" b="1" dirty="0" err="1">
                <a:solidFill>
                  <a:schemeClr val="bg1"/>
                </a:solidFill>
              </a:rPr>
              <a:t>Freq</a:t>
            </a:r>
            <a:r>
              <a:rPr lang="en-GB" altLang="es-ES" sz="1100" b="1" dirty="0">
                <a:solidFill>
                  <a:schemeClr val="bg1"/>
                </a:solidFill>
              </a:rPr>
              <a:t>  Percent</a:t>
            </a:r>
          </a:p>
          <a:p>
            <a:pPr eaLnBrk="1" hangingPunct="1">
              <a:spcBef>
                <a:spcPct val="0"/>
              </a:spcBef>
              <a:buClrTx/>
              <a:buSzTx/>
              <a:buFontTx/>
              <a:buNone/>
            </a:pPr>
            <a:r>
              <a:rPr lang="en-GB" altLang="es-ES" sz="1100" dirty="0">
                <a:solidFill>
                  <a:schemeClr val="bg1"/>
                </a:solidFill>
              </a:rPr>
              <a:t>   112       1     3.3        1     3.3</a:t>
            </a:r>
          </a:p>
          <a:p>
            <a:pPr eaLnBrk="1" hangingPunct="1">
              <a:spcBef>
                <a:spcPct val="0"/>
              </a:spcBef>
              <a:buClrTx/>
              <a:buSzTx/>
              <a:buFontTx/>
              <a:buNone/>
            </a:pPr>
            <a:r>
              <a:rPr lang="en-GB" altLang="es-ES" sz="1100" dirty="0">
                <a:solidFill>
                  <a:schemeClr val="bg1"/>
                </a:solidFill>
              </a:rPr>
              <a:t>   121       1     3.3        2     6.7</a:t>
            </a:r>
          </a:p>
          <a:p>
            <a:pPr eaLnBrk="1" hangingPunct="1">
              <a:spcBef>
                <a:spcPct val="0"/>
              </a:spcBef>
              <a:buClrTx/>
              <a:buSzTx/>
              <a:buFontTx/>
              <a:buNone/>
            </a:pPr>
            <a:r>
              <a:rPr lang="en-GB" altLang="es-ES" sz="1100" dirty="0">
                <a:solidFill>
                  <a:schemeClr val="bg1"/>
                </a:solidFill>
              </a:rPr>
              <a:t>   137       1     3.3        3    10.0</a:t>
            </a:r>
          </a:p>
          <a:p>
            <a:pPr eaLnBrk="1" hangingPunct="1">
              <a:spcBef>
                <a:spcPct val="0"/>
              </a:spcBef>
              <a:buClrTx/>
              <a:buSzTx/>
              <a:buFontTx/>
              <a:buNone/>
            </a:pPr>
            <a:r>
              <a:rPr lang="en-GB" altLang="es-ES" sz="1100" dirty="0">
                <a:solidFill>
                  <a:schemeClr val="bg1"/>
                </a:solidFill>
              </a:rPr>
              <a:t>   140       1     3.3        4    13.3</a:t>
            </a:r>
          </a:p>
          <a:p>
            <a:pPr eaLnBrk="1" hangingPunct="1">
              <a:spcBef>
                <a:spcPct val="0"/>
              </a:spcBef>
              <a:buClrTx/>
              <a:buSzTx/>
              <a:buFontTx/>
              <a:buNone/>
            </a:pPr>
            <a:r>
              <a:rPr lang="en-GB" altLang="es-ES" sz="1100" dirty="0">
                <a:solidFill>
                  <a:schemeClr val="bg1"/>
                </a:solidFill>
              </a:rPr>
              <a:t>   159       1     3.3        5    16.7</a:t>
            </a:r>
          </a:p>
          <a:p>
            <a:pPr eaLnBrk="1" hangingPunct="1">
              <a:spcBef>
                <a:spcPct val="0"/>
              </a:spcBef>
              <a:buClrTx/>
              <a:buSzTx/>
              <a:buFontTx/>
              <a:buNone/>
            </a:pPr>
            <a:r>
              <a:rPr lang="en-GB" altLang="es-ES" sz="1100" dirty="0">
                <a:solidFill>
                  <a:schemeClr val="bg1"/>
                </a:solidFill>
              </a:rPr>
              <a:t>   173       1     3.3        6    20.0</a:t>
            </a:r>
          </a:p>
          <a:p>
            <a:pPr eaLnBrk="1" hangingPunct="1">
              <a:spcBef>
                <a:spcPct val="0"/>
              </a:spcBef>
              <a:buClrTx/>
              <a:buSzTx/>
              <a:buFontTx/>
              <a:buNone/>
            </a:pPr>
            <a:r>
              <a:rPr lang="en-GB" altLang="es-ES" sz="1100" dirty="0">
                <a:solidFill>
                  <a:schemeClr val="bg1"/>
                </a:solidFill>
              </a:rPr>
              <a:t>   177       1     3.3        7    23.3</a:t>
            </a:r>
          </a:p>
          <a:p>
            <a:pPr eaLnBrk="1" hangingPunct="1">
              <a:spcBef>
                <a:spcPct val="0"/>
              </a:spcBef>
              <a:buClrTx/>
              <a:buSzTx/>
              <a:buFontTx/>
              <a:buNone/>
            </a:pPr>
            <a:endParaRPr lang="en-GB" altLang="es-ES" sz="900" dirty="0">
              <a:solidFill>
                <a:schemeClr val="bg1"/>
              </a:solidFill>
            </a:endParaRPr>
          </a:p>
          <a:p>
            <a:pPr eaLnBrk="1" hangingPunct="1">
              <a:spcBef>
                <a:spcPct val="0"/>
              </a:spcBef>
              <a:buClrTx/>
              <a:buSzTx/>
              <a:buFontTx/>
              <a:buNone/>
            </a:pPr>
            <a:r>
              <a:rPr lang="en-GB" altLang="es-ES" sz="1100" dirty="0">
                <a:solidFill>
                  <a:schemeClr val="bg1"/>
                </a:solidFill>
              </a:rPr>
              <a:t>   181       1     3.3        8    26.7</a:t>
            </a:r>
          </a:p>
          <a:p>
            <a:pPr eaLnBrk="1" hangingPunct="1">
              <a:spcBef>
                <a:spcPct val="0"/>
              </a:spcBef>
              <a:buClrTx/>
              <a:buSzTx/>
              <a:buFontTx/>
              <a:buNone/>
            </a:pPr>
            <a:endParaRPr lang="en-GB" altLang="es-ES" sz="900" dirty="0">
              <a:solidFill>
                <a:schemeClr val="bg1"/>
              </a:solidFill>
            </a:endParaRPr>
          </a:p>
          <a:p>
            <a:pPr eaLnBrk="1" hangingPunct="1">
              <a:spcBef>
                <a:spcPct val="0"/>
              </a:spcBef>
              <a:buClrTx/>
              <a:buSzTx/>
              <a:buFontTx/>
              <a:buNone/>
            </a:pPr>
            <a:r>
              <a:rPr lang="en-GB" altLang="es-ES" sz="1100" dirty="0">
                <a:solidFill>
                  <a:schemeClr val="bg1"/>
                </a:solidFill>
              </a:rPr>
              <a:t>   182       1     3.3        9    30.0</a:t>
            </a:r>
          </a:p>
          <a:p>
            <a:pPr eaLnBrk="1" hangingPunct="1">
              <a:spcBef>
                <a:spcPct val="0"/>
              </a:spcBef>
              <a:buClrTx/>
              <a:buSzTx/>
              <a:buFontTx/>
              <a:buNone/>
            </a:pPr>
            <a:r>
              <a:rPr lang="en-GB" altLang="es-ES" sz="1100" dirty="0">
                <a:solidFill>
                  <a:schemeClr val="bg1"/>
                </a:solidFill>
              </a:rPr>
              <a:t>   189       2     6.7       11    36.7</a:t>
            </a:r>
          </a:p>
          <a:p>
            <a:pPr eaLnBrk="1" hangingPunct="1">
              <a:spcBef>
                <a:spcPct val="0"/>
              </a:spcBef>
              <a:buClrTx/>
              <a:buSzTx/>
              <a:buFontTx/>
              <a:buNone/>
            </a:pPr>
            <a:r>
              <a:rPr lang="en-GB" altLang="es-ES" sz="1100" dirty="0">
                <a:solidFill>
                  <a:schemeClr val="bg1"/>
                </a:solidFill>
              </a:rPr>
              <a:t>   190       1     3.3       12    40.0</a:t>
            </a:r>
          </a:p>
          <a:p>
            <a:pPr eaLnBrk="1" hangingPunct="1">
              <a:spcBef>
                <a:spcPct val="0"/>
              </a:spcBef>
              <a:buClrTx/>
              <a:buSzTx/>
              <a:buFontTx/>
              <a:buNone/>
            </a:pPr>
            <a:r>
              <a:rPr lang="en-GB" altLang="es-ES" sz="1100" dirty="0">
                <a:solidFill>
                  <a:schemeClr val="bg1"/>
                </a:solidFill>
              </a:rPr>
              <a:t>   191       1     3.3       13    43.3</a:t>
            </a:r>
          </a:p>
          <a:p>
            <a:pPr eaLnBrk="1" hangingPunct="1">
              <a:spcBef>
                <a:spcPct val="0"/>
              </a:spcBef>
              <a:buClrTx/>
              <a:buSzTx/>
              <a:buFontTx/>
              <a:buNone/>
            </a:pPr>
            <a:r>
              <a:rPr lang="en-GB" altLang="es-ES" sz="1100" dirty="0">
                <a:solidFill>
                  <a:schemeClr val="bg1"/>
                </a:solidFill>
              </a:rPr>
              <a:t>   196       1     3.3       14    46.7</a:t>
            </a:r>
          </a:p>
          <a:p>
            <a:pPr eaLnBrk="1" hangingPunct="1">
              <a:spcBef>
                <a:spcPct val="0"/>
              </a:spcBef>
              <a:buClrTx/>
              <a:buSzTx/>
              <a:buFontTx/>
              <a:buNone/>
            </a:pPr>
            <a:r>
              <a:rPr lang="en-GB" altLang="es-ES" sz="1100" dirty="0">
                <a:solidFill>
                  <a:schemeClr val="bg1"/>
                </a:solidFill>
              </a:rPr>
              <a:t>   197       1     3.3       15    50.0</a:t>
            </a:r>
          </a:p>
          <a:p>
            <a:pPr eaLnBrk="1" hangingPunct="1">
              <a:spcBef>
                <a:spcPct val="0"/>
              </a:spcBef>
              <a:buClrTx/>
              <a:buSzTx/>
              <a:buFontTx/>
              <a:buNone/>
            </a:pPr>
            <a:endParaRPr lang="en-GB" altLang="es-ES" sz="900" dirty="0">
              <a:solidFill>
                <a:schemeClr val="bg1"/>
              </a:solidFill>
            </a:endParaRPr>
          </a:p>
          <a:p>
            <a:pPr eaLnBrk="1" hangingPunct="1">
              <a:spcBef>
                <a:spcPct val="0"/>
              </a:spcBef>
              <a:buClrTx/>
              <a:buSzTx/>
              <a:buFontTx/>
              <a:buNone/>
            </a:pPr>
            <a:r>
              <a:rPr lang="en-GB" altLang="es-ES" sz="1100" dirty="0">
                <a:solidFill>
                  <a:schemeClr val="bg1"/>
                </a:solidFill>
              </a:rPr>
              <a:t>   201       1     3.3       16    53.3</a:t>
            </a:r>
          </a:p>
          <a:p>
            <a:pPr eaLnBrk="1" hangingPunct="1">
              <a:spcBef>
                <a:spcPct val="0"/>
              </a:spcBef>
              <a:buClrTx/>
              <a:buSzTx/>
              <a:buFontTx/>
              <a:buNone/>
            </a:pPr>
            <a:r>
              <a:rPr lang="en-GB" altLang="es-ES" sz="1100" dirty="0">
                <a:solidFill>
                  <a:schemeClr val="bg1"/>
                </a:solidFill>
              </a:rPr>
              <a:t>   214       1     3.3       17    56.7</a:t>
            </a:r>
          </a:p>
          <a:p>
            <a:pPr eaLnBrk="1" hangingPunct="1">
              <a:spcBef>
                <a:spcPct val="0"/>
              </a:spcBef>
              <a:buClrTx/>
              <a:buSzTx/>
              <a:buFontTx/>
              <a:buNone/>
            </a:pPr>
            <a:r>
              <a:rPr lang="en-GB" altLang="es-ES" sz="1100" dirty="0">
                <a:solidFill>
                  <a:schemeClr val="bg1"/>
                </a:solidFill>
              </a:rPr>
              <a:t>   223       1     3.3       18    60.0</a:t>
            </a:r>
          </a:p>
          <a:p>
            <a:pPr eaLnBrk="1" hangingPunct="1">
              <a:spcBef>
                <a:spcPct val="0"/>
              </a:spcBef>
              <a:buClrTx/>
              <a:buSzTx/>
              <a:buFontTx/>
              <a:buNone/>
            </a:pPr>
            <a:r>
              <a:rPr lang="en-GB" altLang="es-ES" sz="1100" dirty="0">
                <a:solidFill>
                  <a:schemeClr val="bg1"/>
                </a:solidFill>
              </a:rPr>
              <a:t>   224       1     3.3       19    63.3</a:t>
            </a:r>
          </a:p>
          <a:p>
            <a:pPr eaLnBrk="1" hangingPunct="1">
              <a:spcBef>
                <a:spcPct val="0"/>
              </a:spcBef>
              <a:buClrTx/>
              <a:buSzTx/>
              <a:buFontTx/>
              <a:buNone/>
            </a:pPr>
            <a:r>
              <a:rPr lang="en-GB" altLang="es-ES" sz="1100" dirty="0">
                <a:solidFill>
                  <a:schemeClr val="bg1"/>
                </a:solidFill>
              </a:rPr>
              <a:t>   225       1     3.3       20    66.7</a:t>
            </a:r>
          </a:p>
          <a:p>
            <a:pPr eaLnBrk="1" hangingPunct="1">
              <a:spcBef>
                <a:spcPct val="0"/>
              </a:spcBef>
              <a:buClrTx/>
              <a:buSzTx/>
              <a:buFontTx/>
              <a:buNone/>
            </a:pPr>
            <a:r>
              <a:rPr lang="en-GB" altLang="es-ES" sz="1100" dirty="0">
                <a:solidFill>
                  <a:schemeClr val="bg1"/>
                </a:solidFill>
              </a:rPr>
              <a:t>   228       1     3.3       21    70.0</a:t>
            </a:r>
          </a:p>
          <a:p>
            <a:pPr eaLnBrk="1" hangingPunct="1">
              <a:spcBef>
                <a:spcPct val="0"/>
              </a:spcBef>
              <a:buClrTx/>
              <a:buSzTx/>
              <a:buFontTx/>
              <a:buNone/>
            </a:pPr>
            <a:r>
              <a:rPr lang="en-GB" altLang="es-ES" sz="1100" dirty="0">
                <a:solidFill>
                  <a:schemeClr val="bg1"/>
                </a:solidFill>
              </a:rPr>
              <a:t>   241       1     3.3       22    73.3</a:t>
            </a:r>
          </a:p>
          <a:p>
            <a:pPr eaLnBrk="1" hangingPunct="1">
              <a:spcBef>
                <a:spcPct val="0"/>
              </a:spcBef>
              <a:buClrTx/>
              <a:buSzTx/>
              <a:buFontTx/>
              <a:buNone/>
            </a:pPr>
            <a:endParaRPr lang="en-GB" altLang="es-ES" sz="900" dirty="0">
              <a:solidFill>
                <a:schemeClr val="bg1"/>
              </a:solidFill>
            </a:endParaRPr>
          </a:p>
          <a:p>
            <a:pPr eaLnBrk="1" hangingPunct="1">
              <a:spcBef>
                <a:spcPct val="0"/>
              </a:spcBef>
              <a:buClrTx/>
              <a:buSzTx/>
              <a:buFontTx/>
              <a:buNone/>
            </a:pPr>
            <a:r>
              <a:rPr lang="en-GB" altLang="es-ES" sz="1100" dirty="0">
                <a:solidFill>
                  <a:schemeClr val="bg1"/>
                </a:solidFill>
              </a:rPr>
              <a:t>   249       1     3.3       23    76.7</a:t>
            </a:r>
          </a:p>
          <a:p>
            <a:pPr eaLnBrk="1" hangingPunct="1">
              <a:spcBef>
                <a:spcPct val="0"/>
              </a:spcBef>
              <a:buClrTx/>
              <a:buSzTx/>
              <a:buFontTx/>
              <a:buNone/>
            </a:pPr>
            <a:r>
              <a:rPr lang="en-GB" altLang="es-ES" sz="1100" dirty="0">
                <a:solidFill>
                  <a:schemeClr val="bg1"/>
                </a:solidFill>
              </a:rPr>
              <a:t>  </a:t>
            </a:r>
          </a:p>
          <a:p>
            <a:pPr eaLnBrk="1" hangingPunct="1">
              <a:spcBef>
                <a:spcPct val="0"/>
              </a:spcBef>
              <a:buClrTx/>
              <a:buSzTx/>
              <a:buFontTx/>
              <a:buNone/>
            </a:pPr>
            <a:r>
              <a:rPr lang="en-GB" altLang="es-ES" sz="1100" dirty="0">
                <a:solidFill>
                  <a:schemeClr val="bg1"/>
                </a:solidFill>
              </a:rPr>
              <a:t>   257       1     3.3       24    80.0</a:t>
            </a:r>
          </a:p>
          <a:p>
            <a:pPr eaLnBrk="1" hangingPunct="1">
              <a:spcBef>
                <a:spcPct val="0"/>
              </a:spcBef>
              <a:buClrTx/>
              <a:buSzTx/>
              <a:buFontTx/>
              <a:buNone/>
            </a:pPr>
            <a:r>
              <a:rPr lang="en-GB" altLang="es-ES" sz="1100" dirty="0">
                <a:solidFill>
                  <a:schemeClr val="bg1"/>
                </a:solidFill>
              </a:rPr>
              <a:t>   259       1     3.3       25    83.3</a:t>
            </a:r>
          </a:p>
          <a:p>
            <a:pPr eaLnBrk="1" hangingPunct="1">
              <a:spcBef>
                <a:spcPct val="0"/>
              </a:spcBef>
              <a:buClrTx/>
              <a:buSzTx/>
              <a:buFontTx/>
              <a:buNone/>
            </a:pPr>
            <a:r>
              <a:rPr lang="en-GB" altLang="es-ES" sz="1100" dirty="0">
                <a:solidFill>
                  <a:schemeClr val="bg1"/>
                </a:solidFill>
              </a:rPr>
              <a:t>   261       1     3.3       26    86.7</a:t>
            </a:r>
          </a:p>
          <a:p>
            <a:pPr eaLnBrk="1" hangingPunct="1">
              <a:spcBef>
                <a:spcPct val="0"/>
              </a:spcBef>
              <a:buClrTx/>
              <a:buSzTx/>
              <a:buFontTx/>
              <a:buNone/>
            </a:pPr>
            <a:r>
              <a:rPr lang="en-GB" altLang="es-ES" sz="1100" dirty="0">
                <a:solidFill>
                  <a:schemeClr val="bg1"/>
                </a:solidFill>
              </a:rPr>
              <a:t>   262       1     3.3       27    90.0</a:t>
            </a:r>
          </a:p>
          <a:p>
            <a:pPr eaLnBrk="1" hangingPunct="1">
              <a:spcBef>
                <a:spcPct val="0"/>
              </a:spcBef>
              <a:buClrTx/>
              <a:buSzTx/>
              <a:buFontTx/>
              <a:buNone/>
            </a:pPr>
            <a:r>
              <a:rPr lang="en-GB" altLang="es-ES" sz="1100" dirty="0">
                <a:solidFill>
                  <a:schemeClr val="bg1"/>
                </a:solidFill>
              </a:rPr>
              <a:t>   337       1     3.3       28    93.3</a:t>
            </a:r>
          </a:p>
          <a:p>
            <a:pPr eaLnBrk="1" hangingPunct="1">
              <a:spcBef>
                <a:spcPct val="0"/>
              </a:spcBef>
              <a:buClrTx/>
              <a:buSzTx/>
              <a:buFontTx/>
              <a:buNone/>
            </a:pPr>
            <a:r>
              <a:rPr lang="en-GB" altLang="es-ES" sz="1100" dirty="0">
                <a:solidFill>
                  <a:schemeClr val="bg1"/>
                </a:solidFill>
              </a:rPr>
              <a:t>   339       1     3.3       29    96.7</a:t>
            </a:r>
          </a:p>
          <a:p>
            <a:pPr eaLnBrk="1" hangingPunct="1">
              <a:spcBef>
                <a:spcPct val="0"/>
              </a:spcBef>
              <a:buClrTx/>
              <a:buSzTx/>
              <a:buFontTx/>
              <a:buNone/>
            </a:pPr>
            <a:r>
              <a:rPr lang="en-GB" altLang="es-ES" sz="1100" dirty="0">
                <a:solidFill>
                  <a:schemeClr val="bg1"/>
                </a:solidFill>
              </a:rPr>
              <a:t>   356       1     3.3       30   100.0</a:t>
            </a:r>
          </a:p>
          <a:p>
            <a:pPr eaLnBrk="1" hangingPunct="1">
              <a:spcBef>
                <a:spcPct val="0"/>
              </a:spcBef>
              <a:buClrTx/>
              <a:buSzTx/>
              <a:buFontTx/>
              <a:buNone/>
            </a:pPr>
            <a:r>
              <a:rPr lang="en-GB" altLang="es-ES" sz="1100" dirty="0">
                <a:solidFill>
                  <a:schemeClr val="bg1"/>
                </a:solidFill>
              </a:rPr>
              <a:t>Total       30   100.0</a:t>
            </a:r>
          </a:p>
        </p:txBody>
      </p:sp>
      <p:sp>
        <p:nvSpPr>
          <p:cNvPr id="18435" name="AutoShape 6"/>
          <p:cNvSpPr>
            <a:spLocks noChangeArrowheads="1"/>
          </p:cNvSpPr>
          <p:nvPr/>
        </p:nvSpPr>
        <p:spPr bwMode="auto">
          <a:xfrm>
            <a:off x="609600" y="3505200"/>
            <a:ext cx="2438400" cy="304800"/>
          </a:xfrm>
          <a:prstGeom prst="flowChartOnlineStora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GB" altLang="es-ES" sz="1800" dirty="0" smtClean="0">
                <a:solidFill>
                  <a:schemeClr val="tx1"/>
                </a:solidFill>
              </a:rPr>
              <a:t>Mediana:199</a:t>
            </a:r>
            <a:endParaRPr lang="en-GB" altLang="es-ES" sz="1800" dirty="0">
              <a:solidFill>
                <a:schemeClr val="tx1"/>
              </a:solidFill>
            </a:endParaRPr>
          </a:p>
        </p:txBody>
      </p:sp>
      <p:sp>
        <p:nvSpPr>
          <p:cNvPr id="18436" name="AutoShape 7"/>
          <p:cNvSpPr>
            <a:spLocks noChangeArrowheads="1"/>
          </p:cNvSpPr>
          <p:nvPr/>
        </p:nvSpPr>
        <p:spPr bwMode="auto">
          <a:xfrm>
            <a:off x="1930400" y="2057400"/>
            <a:ext cx="1016000" cy="381000"/>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GB" altLang="es-ES" sz="1800">
                <a:solidFill>
                  <a:schemeClr val="tx1"/>
                </a:solidFill>
              </a:rPr>
              <a:t>Q</a:t>
            </a:r>
            <a:r>
              <a:rPr lang="en-GB" altLang="es-ES" sz="1800" baseline="-25000">
                <a:solidFill>
                  <a:schemeClr val="tx1"/>
                </a:solidFill>
              </a:rPr>
              <a:t>1</a:t>
            </a:r>
          </a:p>
        </p:txBody>
      </p:sp>
      <p:sp>
        <p:nvSpPr>
          <p:cNvPr id="18437" name="AutoShape 8"/>
          <p:cNvSpPr>
            <a:spLocks noChangeArrowheads="1"/>
          </p:cNvSpPr>
          <p:nvPr/>
        </p:nvSpPr>
        <p:spPr bwMode="auto">
          <a:xfrm>
            <a:off x="1930400" y="4800600"/>
            <a:ext cx="1016000" cy="381000"/>
          </a:xfrm>
          <a:prstGeom prst="flowChartMagnetic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GB" altLang="es-ES" sz="1800">
                <a:solidFill>
                  <a:schemeClr val="tx1"/>
                </a:solidFill>
              </a:rPr>
              <a:t>Q</a:t>
            </a:r>
            <a:r>
              <a:rPr lang="en-GB" altLang="es-ES" sz="1800" baseline="-25000">
                <a:solidFill>
                  <a:schemeClr val="tx1"/>
                </a:solidFill>
              </a:rPr>
              <a:t>3</a:t>
            </a:r>
          </a:p>
        </p:txBody>
      </p:sp>
      <p:sp>
        <p:nvSpPr>
          <p:cNvPr id="18438" name="Text Box 9"/>
          <p:cNvSpPr txBox="1">
            <a:spLocks noChangeArrowheads="1"/>
          </p:cNvSpPr>
          <p:nvPr/>
        </p:nvSpPr>
        <p:spPr bwMode="auto">
          <a:xfrm>
            <a:off x="5764193" y="3541716"/>
            <a:ext cx="60214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GB" altLang="es-ES" sz="1800" i="1" dirty="0" smtClean="0">
                <a:solidFill>
                  <a:schemeClr val="bg1"/>
                </a:solidFill>
              </a:rPr>
              <a:t>La </a:t>
            </a:r>
            <a:r>
              <a:rPr lang="en-GB" altLang="es-ES" sz="1800" i="1" dirty="0" err="1" smtClean="0">
                <a:solidFill>
                  <a:schemeClr val="bg1"/>
                </a:solidFill>
              </a:rPr>
              <a:t>mitad</a:t>
            </a:r>
            <a:r>
              <a:rPr lang="en-GB" altLang="es-ES" sz="1800" i="1" dirty="0" smtClean="0">
                <a:solidFill>
                  <a:schemeClr val="bg1"/>
                </a:solidFill>
              </a:rPr>
              <a:t> </a:t>
            </a:r>
            <a:r>
              <a:rPr lang="en-GB" altLang="es-ES" sz="1800" i="1" dirty="0" err="1" smtClean="0">
                <a:solidFill>
                  <a:schemeClr val="bg1"/>
                </a:solidFill>
              </a:rPr>
              <a:t>tiene</a:t>
            </a:r>
            <a:r>
              <a:rPr lang="en-GB" altLang="es-ES" sz="1800" i="1" dirty="0" smtClean="0">
                <a:solidFill>
                  <a:schemeClr val="bg1"/>
                </a:solidFill>
              </a:rPr>
              <a:t> </a:t>
            </a:r>
            <a:r>
              <a:rPr lang="en-GB" altLang="es-ES" sz="1800" i="1" dirty="0" err="1" smtClean="0">
                <a:solidFill>
                  <a:schemeClr val="bg1"/>
                </a:solidFill>
              </a:rPr>
              <a:t>menos</a:t>
            </a:r>
            <a:r>
              <a:rPr lang="en-GB" altLang="es-ES" sz="1800" i="1" dirty="0" smtClean="0">
                <a:solidFill>
                  <a:schemeClr val="bg1"/>
                </a:solidFill>
              </a:rPr>
              <a:t> de199 y la </a:t>
            </a:r>
            <a:r>
              <a:rPr lang="en-GB" altLang="es-ES" sz="1800" i="1" dirty="0" err="1" smtClean="0">
                <a:solidFill>
                  <a:schemeClr val="bg1"/>
                </a:solidFill>
              </a:rPr>
              <a:t>otra</a:t>
            </a:r>
            <a:r>
              <a:rPr lang="en-GB" altLang="es-ES" sz="1800" i="1" dirty="0" smtClean="0">
                <a:solidFill>
                  <a:schemeClr val="bg1"/>
                </a:solidFill>
              </a:rPr>
              <a:t> </a:t>
            </a:r>
            <a:r>
              <a:rPr lang="en-GB" altLang="es-ES" sz="1800" i="1" dirty="0" err="1" smtClean="0">
                <a:solidFill>
                  <a:schemeClr val="bg1"/>
                </a:solidFill>
              </a:rPr>
              <a:t>mitad</a:t>
            </a:r>
            <a:r>
              <a:rPr lang="en-GB" altLang="es-ES" sz="1800" i="1" dirty="0" smtClean="0">
                <a:solidFill>
                  <a:schemeClr val="bg1"/>
                </a:solidFill>
              </a:rPr>
              <a:t> </a:t>
            </a:r>
            <a:r>
              <a:rPr lang="en-GB" altLang="es-ES" sz="1800" i="1" dirty="0" err="1" smtClean="0">
                <a:solidFill>
                  <a:schemeClr val="bg1"/>
                </a:solidFill>
              </a:rPr>
              <a:t>más</a:t>
            </a:r>
            <a:r>
              <a:rPr lang="en-GB" altLang="es-ES" sz="1800" i="1" dirty="0" smtClean="0">
                <a:solidFill>
                  <a:schemeClr val="bg1"/>
                </a:solidFill>
              </a:rPr>
              <a:t>.</a:t>
            </a:r>
            <a:endParaRPr lang="en-GB" altLang="es-ES" sz="1800" i="1" dirty="0">
              <a:solidFill>
                <a:schemeClr val="bg1"/>
              </a:solidFill>
            </a:endParaRPr>
          </a:p>
          <a:p>
            <a:pPr eaLnBrk="1" hangingPunct="1">
              <a:spcBef>
                <a:spcPct val="0"/>
              </a:spcBef>
              <a:buClrTx/>
              <a:buSzTx/>
              <a:buFontTx/>
              <a:buNone/>
            </a:pPr>
            <a:r>
              <a:rPr lang="en-GB" altLang="es-ES" sz="1800" i="1" dirty="0">
                <a:solidFill>
                  <a:schemeClr val="bg1"/>
                </a:solidFill>
              </a:rPr>
              <a:t>P</a:t>
            </a:r>
            <a:r>
              <a:rPr lang="en-GB" altLang="es-ES" sz="1800" i="1" baseline="-25000" dirty="0">
                <a:solidFill>
                  <a:schemeClr val="bg1"/>
                </a:solidFill>
              </a:rPr>
              <a:t>50</a:t>
            </a:r>
            <a:r>
              <a:rPr lang="en-GB" altLang="es-ES" sz="1800" i="1" dirty="0">
                <a:solidFill>
                  <a:schemeClr val="bg1"/>
                </a:solidFill>
              </a:rPr>
              <a:t> = 199</a:t>
            </a:r>
          </a:p>
        </p:txBody>
      </p:sp>
      <p:sp>
        <p:nvSpPr>
          <p:cNvPr id="18439" name="Text Box 10"/>
          <p:cNvSpPr txBox="1">
            <a:spLocks noChangeArrowheads="1"/>
          </p:cNvSpPr>
          <p:nvPr/>
        </p:nvSpPr>
        <p:spPr bwMode="auto">
          <a:xfrm>
            <a:off x="5764192" y="2133600"/>
            <a:ext cx="60425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GB" altLang="es-ES" sz="1800" i="1" dirty="0" smtClean="0">
                <a:solidFill>
                  <a:schemeClr val="bg1"/>
                </a:solidFill>
              </a:rPr>
              <a:t>A lo sumo 25</a:t>
            </a:r>
            <a:r>
              <a:rPr lang="en-GB" altLang="es-ES" sz="1800" i="1" dirty="0">
                <a:solidFill>
                  <a:schemeClr val="bg1"/>
                </a:solidFill>
              </a:rPr>
              <a:t>% </a:t>
            </a:r>
            <a:r>
              <a:rPr lang="en-GB" altLang="es-ES" sz="1800" i="1" dirty="0" err="1" smtClean="0">
                <a:solidFill>
                  <a:schemeClr val="bg1"/>
                </a:solidFill>
              </a:rPr>
              <a:t>tienen</a:t>
            </a:r>
            <a:r>
              <a:rPr lang="en-GB" altLang="es-ES" sz="1800" i="1" dirty="0" smtClean="0">
                <a:solidFill>
                  <a:schemeClr val="bg1"/>
                </a:solidFill>
              </a:rPr>
              <a:t> </a:t>
            </a:r>
            <a:r>
              <a:rPr lang="en-GB" altLang="es-ES" sz="1800" i="1" dirty="0" err="1" smtClean="0">
                <a:solidFill>
                  <a:schemeClr val="bg1"/>
                </a:solidFill>
              </a:rPr>
              <a:t>menos</a:t>
            </a:r>
            <a:r>
              <a:rPr lang="en-GB" altLang="es-ES" sz="1800" i="1" dirty="0" smtClean="0">
                <a:solidFill>
                  <a:schemeClr val="bg1"/>
                </a:solidFill>
              </a:rPr>
              <a:t> de 181 y a lo sumo </a:t>
            </a:r>
            <a:r>
              <a:rPr lang="en-GB" altLang="es-ES" sz="1800" i="1" dirty="0">
                <a:solidFill>
                  <a:schemeClr val="bg1"/>
                </a:solidFill>
              </a:rPr>
              <a:t>75% </a:t>
            </a:r>
            <a:r>
              <a:rPr lang="en-GB" altLang="es-ES" sz="1800" i="1" dirty="0" err="1" smtClean="0">
                <a:solidFill>
                  <a:schemeClr val="bg1"/>
                </a:solidFill>
              </a:rPr>
              <a:t>más</a:t>
            </a:r>
            <a:r>
              <a:rPr lang="en-GB" altLang="es-ES" sz="1800" i="1" dirty="0" smtClean="0">
                <a:solidFill>
                  <a:schemeClr val="bg1"/>
                </a:solidFill>
              </a:rPr>
              <a:t> de 181</a:t>
            </a:r>
            <a:r>
              <a:rPr lang="en-GB" altLang="es-ES" sz="1800" i="1" dirty="0">
                <a:solidFill>
                  <a:schemeClr val="bg1"/>
                </a:solidFill>
              </a:rPr>
              <a:t>.</a:t>
            </a:r>
          </a:p>
          <a:p>
            <a:pPr eaLnBrk="1" hangingPunct="1">
              <a:spcBef>
                <a:spcPct val="0"/>
              </a:spcBef>
              <a:buClrTx/>
              <a:buSzTx/>
              <a:buFontTx/>
              <a:buNone/>
            </a:pPr>
            <a:r>
              <a:rPr lang="en-GB" altLang="es-ES" sz="1800" i="1" dirty="0">
                <a:solidFill>
                  <a:schemeClr val="bg1"/>
                </a:solidFill>
              </a:rPr>
              <a:t>P</a:t>
            </a:r>
            <a:r>
              <a:rPr lang="en-GB" altLang="es-ES" sz="1800" i="1" baseline="-25000" dirty="0">
                <a:solidFill>
                  <a:schemeClr val="bg1"/>
                </a:solidFill>
              </a:rPr>
              <a:t>25 </a:t>
            </a:r>
            <a:r>
              <a:rPr lang="en-GB" altLang="es-ES" sz="1800" i="1" dirty="0">
                <a:solidFill>
                  <a:schemeClr val="bg1"/>
                </a:solidFill>
              </a:rPr>
              <a:t>= 181</a:t>
            </a:r>
          </a:p>
        </p:txBody>
      </p:sp>
      <p:sp>
        <p:nvSpPr>
          <p:cNvPr id="18440" name="Text Box 11"/>
          <p:cNvSpPr txBox="1">
            <a:spLocks noChangeArrowheads="1"/>
          </p:cNvSpPr>
          <p:nvPr/>
        </p:nvSpPr>
        <p:spPr bwMode="auto">
          <a:xfrm>
            <a:off x="5764194" y="4876800"/>
            <a:ext cx="61441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GB" altLang="es-ES" sz="1800" i="1" dirty="0" smtClean="0">
                <a:solidFill>
                  <a:schemeClr val="bg1"/>
                </a:solidFill>
              </a:rPr>
              <a:t>A lo sumo 75</a:t>
            </a:r>
            <a:r>
              <a:rPr lang="en-GB" altLang="es-ES" sz="1800" i="1" dirty="0">
                <a:solidFill>
                  <a:schemeClr val="bg1"/>
                </a:solidFill>
              </a:rPr>
              <a:t>% </a:t>
            </a:r>
            <a:r>
              <a:rPr lang="en-GB" altLang="es-ES" sz="1800" i="1" dirty="0" err="1" smtClean="0">
                <a:solidFill>
                  <a:schemeClr val="bg1"/>
                </a:solidFill>
              </a:rPr>
              <a:t>tienen</a:t>
            </a:r>
            <a:r>
              <a:rPr lang="en-GB" altLang="es-ES" sz="1800" i="1" dirty="0" smtClean="0">
                <a:solidFill>
                  <a:schemeClr val="bg1"/>
                </a:solidFill>
              </a:rPr>
              <a:t> </a:t>
            </a:r>
            <a:r>
              <a:rPr lang="en-GB" altLang="es-ES" sz="1800" i="1" dirty="0" err="1" smtClean="0">
                <a:solidFill>
                  <a:schemeClr val="bg1"/>
                </a:solidFill>
              </a:rPr>
              <a:t>menos</a:t>
            </a:r>
            <a:r>
              <a:rPr lang="en-GB" altLang="es-ES" sz="1800" i="1" dirty="0" smtClean="0">
                <a:solidFill>
                  <a:schemeClr val="bg1"/>
                </a:solidFill>
              </a:rPr>
              <a:t> de 249 y </a:t>
            </a:r>
            <a:r>
              <a:rPr lang="en-GB" altLang="es-ES" sz="1800" i="1" dirty="0">
                <a:solidFill>
                  <a:schemeClr val="bg1"/>
                </a:solidFill>
              </a:rPr>
              <a:t>25% </a:t>
            </a:r>
            <a:r>
              <a:rPr lang="en-GB" altLang="es-ES" sz="1800" i="1" dirty="0" err="1" smtClean="0">
                <a:solidFill>
                  <a:schemeClr val="bg1"/>
                </a:solidFill>
              </a:rPr>
              <a:t>más</a:t>
            </a:r>
            <a:r>
              <a:rPr lang="en-GB" altLang="es-ES" sz="1800" i="1" dirty="0" smtClean="0">
                <a:solidFill>
                  <a:schemeClr val="bg1"/>
                </a:solidFill>
              </a:rPr>
              <a:t>.</a:t>
            </a:r>
            <a:endParaRPr lang="en-GB" altLang="es-ES" sz="1800" i="1" dirty="0">
              <a:solidFill>
                <a:schemeClr val="bg1"/>
              </a:solidFill>
            </a:endParaRPr>
          </a:p>
          <a:p>
            <a:pPr eaLnBrk="1" hangingPunct="1">
              <a:spcBef>
                <a:spcPct val="0"/>
              </a:spcBef>
              <a:buClrTx/>
              <a:buSzTx/>
              <a:buFontTx/>
              <a:buNone/>
            </a:pPr>
            <a:r>
              <a:rPr lang="en-GB" altLang="es-ES" sz="1800" i="1" dirty="0">
                <a:solidFill>
                  <a:schemeClr val="bg1"/>
                </a:solidFill>
              </a:rPr>
              <a:t>P</a:t>
            </a:r>
            <a:r>
              <a:rPr lang="en-GB" altLang="es-ES" sz="1800" i="1" baseline="-25000" dirty="0">
                <a:solidFill>
                  <a:schemeClr val="bg1"/>
                </a:solidFill>
              </a:rPr>
              <a:t>75</a:t>
            </a:r>
            <a:r>
              <a:rPr lang="en-GB" altLang="es-ES" sz="1800" i="1" dirty="0">
                <a:solidFill>
                  <a:schemeClr val="bg1"/>
                </a:solidFill>
              </a:rPr>
              <a:t> = 249</a:t>
            </a:r>
          </a:p>
        </p:txBody>
      </p:sp>
    </p:spTree>
    <p:extLst>
      <p:ext uri="{BB962C8B-B14F-4D97-AF65-F5344CB8AC3E}">
        <p14:creationId xmlns:p14="http://schemas.microsoft.com/office/powerpoint/2010/main" val="120090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54286" y="4822647"/>
            <a:ext cx="7380514" cy="15081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La Expresión</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Resumida de la Información – Cap.3</a:t>
            </a: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5" name="4 CuadroTexto"/>
          <p:cNvSpPr txBox="1"/>
          <p:nvPr/>
        </p:nvSpPr>
        <p:spPr>
          <a:xfrm>
            <a:off x="1250066" y="1238491"/>
            <a:ext cx="6435524" cy="3171125"/>
          </a:xfrm>
          <a:prstGeom prst="rect">
            <a:avLst/>
          </a:prstGeom>
          <a:noFill/>
        </p:spPr>
        <p:txBody>
          <a:bodyPr wrap="square" rtlCol="0">
            <a:spAutoFit/>
          </a:bodyPr>
          <a:lstStyle/>
          <a:p>
            <a:pPr lvl="0" defTabSz="914400">
              <a:lnSpc>
                <a:spcPct val="120000"/>
              </a:lnSpc>
              <a:spcBef>
                <a:spcPts val="1000"/>
              </a:spcBef>
              <a:buClr>
                <a:prstClr val="black"/>
              </a:buClr>
            </a:pPr>
            <a:r>
              <a:rPr lang="es-ES" sz="2200" b="1" dirty="0">
                <a:solidFill>
                  <a:prstClr val="black"/>
                </a:solidFill>
                <a:latin typeface="Trebuchet MS (cuerpo)"/>
              </a:rPr>
              <a:t>Medidas de </a:t>
            </a:r>
            <a:r>
              <a:rPr lang="es-ES" sz="2200" b="1" dirty="0" smtClean="0">
                <a:solidFill>
                  <a:prstClr val="black"/>
                </a:solidFill>
                <a:latin typeface="Trebuchet MS (cuerpo)"/>
              </a:rPr>
              <a:t>Dispersión o de Variabilidad </a:t>
            </a:r>
          </a:p>
          <a:p>
            <a:pPr lvl="0" defTabSz="914400">
              <a:lnSpc>
                <a:spcPct val="120000"/>
              </a:lnSpc>
              <a:spcBef>
                <a:spcPts val="1000"/>
              </a:spcBef>
              <a:buClr>
                <a:prstClr val="black"/>
              </a:buClr>
            </a:pPr>
            <a:r>
              <a:rPr lang="es-ES" sz="2200" b="1" dirty="0" smtClean="0">
                <a:solidFill>
                  <a:prstClr val="black"/>
                </a:solidFill>
                <a:latin typeface="Trebuchet MS (cuerpo)"/>
              </a:rPr>
              <a:t>Asimetría </a:t>
            </a:r>
            <a:r>
              <a:rPr lang="es-ES" sz="2200" b="1" dirty="0">
                <a:solidFill>
                  <a:prstClr val="black"/>
                </a:solidFill>
                <a:latin typeface="Trebuchet MS (cuerpo)"/>
              </a:rPr>
              <a:t>y </a:t>
            </a:r>
            <a:r>
              <a:rPr lang="es-ES" sz="2200" b="1" dirty="0" err="1" smtClean="0">
                <a:solidFill>
                  <a:prstClr val="black"/>
                </a:solidFill>
                <a:latin typeface="Trebuchet MS (cuerpo)"/>
              </a:rPr>
              <a:t>Curtosis</a:t>
            </a:r>
            <a:endParaRPr lang="es-ES" sz="2200" b="1" dirty="0">
              <a:solidFill>
                <a:prstClr val="black"/>
              </a:solidFill>
              <a:latin typeface="Trebuchet MS (cuerpo)"/>
            </a:endParaRPr>
          </a:p>
          <a:p>
            <a:pPr lvl="0" defTabSz="914400">
              <a:lnSpc>
                <a:spcPct val="120000"/>
              </a:lnSpc>
              <a:spcBef>
                <a:spcPts val="1000"/>
              </a:spcBef>
              <a:buClr>
                <a:prstClr val="black"/>
              </a:buClr>
            </a:pPr>
            <a:r>
              <a:rPr lang="es-AR" sz="2200" b="1" dirty="0">
                <a:solidFill>
                  <a:prstClr val="black"/>
                </a:solidFill>
                <a:latin typeface="Trebuchet MS (cuerpo)"/>
              </a:rPr>
              <a:t>Puntajes </a:t>
            </a:r>
            <a:r>
              <a:rPr lang="es-AR" sz="2200" b="1" dirty="0" smtClean="0">
                <a:solidFill>
                  <a:prstClr val="black"/>
                </a:solidFill>
                <a:latin typeface="Trebuchet MS (cuerpo)"/>
              </a:rPr>
              <a:t>Típicos</a:t>
            </a:r>
            <a:endParaRPr lang="es-AR" sz="2200" b="1" dirty="0">
              <a:solidFill>
                <a:prstClr val="black"/>
              </a:solidFill>
              <a:latin typeface="Trebuchet MS (cuerpo)"/>
            </a:endParaRPr>
          </a:p>
          <a:p>
            <a:pPr lvl="0" defTabSz="914400">
              <a:lnSpc>
                <a:spcPct val="120000"/>
              </a:lnSpc>
              <a:spcBef>
                <a:spcPts val="1000"/>
              </a:spcBef>
              <a:buClr>
                <a:prstClr val="black"/>
              </a:buClr>
            </a:pPr>
            <a:r>
              <a:rPr lang="es-AR" sz="2200" b="1" dirty="0">
                <a:solidFill>
                  <a:prstClr val="black"/>
                </a:solidFill>
                <a:latin typeface="Trebuchet MS (cuerpo)"/>
              </a:rPr>
              <a:t>Escalas </a:t>
            </a:r>
            <a:r>
              <a:rPr lang="es-AR" sz="2200" b="1" dirty="0" smtClean="0">
                <a:solidFill>
                  <a:prstClr val="black"/>
                </a:solidFill>
                <a:latin typeface="Trebuchet MS (cuerpo)"/>
              </a:rPr>
              <a:t>Derivadas</a:t>
            </a:r>
            <a:endParaRPr lang="es-AR" sz="2200" b="1" dirty="0">
              <a:solidFill>
                <a:prstClr val="black"/>
              </a:solidFill>
              <a:latin typeface="Trebuchet MS (cuerpo)"/>
            </a:endParaRPr>
          </a:p>
          <a:p>
            <a:pPr lvl="0" defTabSz="914400">
              <a:lnSpc>
                <a:spcPct val="120000"/>
              </a:lnSpc>
              <a:spcBef>
                <a:spcPts val="1000"/>
              </a:spcBef>
              <a:buClr>
                <a:prstClr val="black"/>
              </a:buClr>
            </a:pPr>
            <a:r>
              <a:rPr lang="es-AR" sz="2200" b="1" dirty="0">
                <a:solidFill>
                  <a:prstClr val="black"/>
                </a:solidFill>
                <a:latin typeface="Trebuchet MS (cuerpo)"/>
              </a:rPr>
              <a:t>Rango </a:t>
            </a:r>
            <a:r>
              <a:rPr lang="es-AR" sz="2200" b="1" dirty="0" err="1" smtClean="0">
                <a:solidFill>
                  <a:prstClr val="black"/>
                </a:solidFill>
                <a:latin typeface="Trebuchet MS (cuerpo)"/>
              </a:rPr>
              <a:t>Percentilar</a:t>
            </a:r>
            <a:endParaRPr lang="es-AR" sz="2200" b="1" dirty="0">
              <a:solidFill>
                <a:prstClr val="black"/>
              </a:solidFill>
              <a:latin typeface="Trebuchet MS (cuerpo)"/>
            </a:endParaRPr>
          </a:p>
          <a:p>
            <a:pPr lvl="0" defTabSz="914400">
              <a:lnSpc>
                <a:spcPct val="120000"/>
              </a:lnSpc>
              <a:spcBef>
                <a:spcPts val="1000"/>
              </a:spcBef>
              <a:buClr>
                <a:prstClr val="black"/>
              </a:buClr>
            </a:pPr>
            <a:r>
              <a:rPr lang="es-AR" sz="2200" b="1" dirty="0">
                <a:solidFill>
                  <a:prstClr val="black"/>
                </a:solidFill>
                <a:latin typeface="Trebuchet MS (cuerpo)"/>
              </a:rPr>
              <a:t>Baremo</a:t>
            </a:r>
            <a:endParaRPr lang="es-ES" sz="2200" i="1" dirty="0">
              <a:solidFill>
                <a:srgbClr val="3F3F3F"/>
              </a:solidFill>
            </a:endParaRPr>
          </a:p>
        </p:txBody>
      </p:sp>
    </p:spTree>
    <p:extLst>
      <p:ext uri="{BB962C8B-B14F-4D97-AF65-F5344CB8AC3E}">
        <p14:creationId xmlns:p14="http://schemas.microsoft.com/office/powerpoint/2010/main" val="753066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2" y="1371603"/>
            <a:ext cx="7965017"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9" name="AutoShape 5"/>
          <p:cNvSpPr>
            <a:spLocks noChangeArrowheads="1"/>
          </p:cNvSpPr>
          <p:nvPr/>
        </p:nvSpPr>
        <p:spPr bwMode="auto">
          <a:xfrm>
            <a:off x="7315200" y="5257800"/>
            <a:ext cx="1219200" cy="457200"/>
          </a:xfrm>
          <a:prstGeom prst="lef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s-ES_tradnl" altLang="es-ES" sz="1800">
                <a:solidFill>
                  <a:schemeClr val="tx1"/>
                </a:solidFill>
              </a:rPr>
              <a:t>112</a:t>
            </a:r>
            <a:endParaRPr lang="es-ES" altLang="es-ES" sz="1800">
              <a:solidFill>
                <a:schemeClr val="tx1"/>
              </a:solidFill>
            </a:endParaRPr>
          </a:p>
        </p:txBody>
      </p:sp>
      <p:sp>
        <p:nvSpPr>
          <p:cNvPr id="287750" name="AutoShape 6"/>
          <p:cNvSpPr>
            <a:spLocks noChangeArrowheads="1"/>
          </p:cNvSpPr>
          <p:nvPr/>
        </p:nvSpPr>
        <p:spPr bwMode="auto">
          <a:xfrm>
            <a:off x="7721600" y="4419600"/>
            <a:ext cx="1219200" cy="457200"/>
          </a:xfrm>
          <a:prstGeom prst="lef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s-ES_tradnl" altLang="es-ES" sz="1800">
                <a:solidFill>
                  <a:schemeClr val="tx1"/>
                </a:solidFill>
              </a:rPr>
              <a:t>Q</a:t>
            </a:r>
            <a:r>
              <a:rPr lang="es-ES_tradnl" altLang="es-ES" sz="1800" baseline="-25000">
                <a:solidFill>
                  <a:schemeClr val="tx1"/>
                </a:solidFill>
              </a:rPr>
              <a:t>1</a:t>
            </a:r>
            <a:r>
              <a:rPr lang="es-ES_tradnl" altLang="es-ES" sz="1800">
                <a:solidFill>
                  <a:schemeClr val="tx1"/>
                </a:solidFill>
              </a:rPr>
              <a:t>=181</a:t>
            </a:r>
            <a:endParaRPr lang="es-ES" altLang="es-ES" sz="1800" baseline="-25000">
              <a:solidFill>
                <a:schemeClr val="tx1"/>
              </a:solidFill>
            </a:endParaRPr>
          </a:p>
        </p:txBody>
      </p:sp>
      <p:sp>
        <p:nvSpPr>
          <p:cNvPr id="287751" name="AutoShape 7"/>
          <p:cNvSpPr>
            <a:spLocks noChangeArrowheads="1"/>
          </p:cNvSpPr>
          <p:nvPr/>
        </p:nvSpPr>
        <p:spPr bwMode="auto">
          <a:xfrm>
            <a:off x="7721600" y="4114800"/>
            <a:ext cx="1219200" cy="457200"/>
          </a:xfrm>
          <a:prstGeom prst="lef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s-ES_tradnl" altLang="es-ES" sz="1800">
                <a:solidFill>
                  <a:schemeClr val="tx1"/>
                </a:solidFill>
              </a:rPr>
              <a:t>Q</a:t>
            </a:r>
            <a:r>
              <a:rPr lang="es-ES_tradnl" altLang="es-ES" sz="1800" baseline="-25000">
                <a:solidFill>
                  <a:schemeClr val="tx1"/>
                </a:solidFill>
              </a:rPr>
              <a:t>2</a:t>
            </a:r>
            <a:r>
              <a:rPr lang="es-ES_tradnl" altLang="es-ES" sz="1800">
                <a:solidFill>
                  <a:schemeClr val="tx1"/>
                </a:solidFill>
              </a:rPr>
              <a:t>=199</a:t>
            </a:r>
            <a:endParaRPr lang="es-ES" altLang="es-ES" sz="1800" baseline="-25000">
              <a:solidFill>
                <a:schemeClr val="tx1"/>
              </a:solidFill>
            </a:endParaRPr>
          </a:p>
        </p:txBody>
      </p:sp>
      <p:sp>
        <p:nvSpPr>
          <p:cNvPr id="287752" name="AutoShape 8"/>
          <p:cNvSpPr>
            <a:spLocks noChangeArrowheads="1"/>
          </p:cNvSpPr>
          <p:nvPr/>
        </p:nvSpPr>
        <p:spPr bwMode="auto">
          <a:xfrm>
            <a:off x="7721600" y="3429000"/>
            <a:ext cx="1219200" cy="457200"/>
          </a:xfrm>
          <a:prstGeom prst="lef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s-ES_tradnl" altLang="es-ES" sz="1800">
                <a:solidFill>
                  <a:schemeClr val="tx1"/>
                </a:solidFill>
              </a:rPr>
              <a:t>Q</a:t>
            </a:r>
            <a:r>
              <a:rPr lang="es-ES_tradnl" altLang="es-ES" sz="1800" baseline="-25000">
                <a:solidFill>
                  <a:schemeClr val="tx1"/>
                </a:solidFill>
              </a:rPr>
              <a:t>3</a:t>
            </a:r>
            <a:r>
              <a:rPr lang="es-ES_tradnl" altLang="es-ES" sz="1800">
                <a:solidFill>
                  <a:schemeClr val="tx1"/>
                </a:solidFill>
              </a:rPr>
              <a:t>=249</a:t>
            </a:r>
            <a:endParaRPr lang="es-ES" altLang="es-ES" sz="1800" baseline="-25000">
              <a:solidFill>
                <a:schemeClr val="tx1"/>
              </a:solidFill>
            </a:endParaRPr>
          </a:p>
        </p:txBody>
      </p:sp>
      <p:sp>
        <p:nvSpPr>
          <p:cNvPr id="287753" name="AutoShape 9"/>
          <p:cNvSpPr>
            <a:spLocks noChangeArrowheads="1"/>
          </p:cNvSpPr>
          <p:nvPr/>
        </p:nvSpPr>
        <p:spPr bwMode="auto">
          <a:xfrm>
            <a:off x="7416800" y="2286000"/>
            <a:ext cx="1219200" cy="457200"/>
          </a:xfrm>
          <a:prstGeom prst="lef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s-ES_tradnl" altLang="es-ES" sz="1800">
                <a:solidFill>
                  <a:schemeClr val="tx1"/>
                </a:solidFill>
              </a:rPr>
              <a:t>339</a:t>
            </a:r>
            <a:endParaRPr lang="es-ES" altLang="es-ES" sz="1800">
              <a:solidFill>
                <a:schemeClr val="tx1"/>
              </a:solidFill>
            </a:endParaRPr>
          </a:p>
        </p:txBody>
      </p:sp>
      <p:sp>
        <p:nvSpPr>
          <p:cNvPr id="287754" name="AutoShape 10"/>
          <p:cNvSpPr>
            <a:spLocks noChangeArrowheads="1"/>
          </p:cNvSpPr>
          <p:nvPr/>
        </p:nvSpPr>
        <p:spPr bwMode="auto">
          <a:xfrm rot="-1091019">
            <a:off x="6908800" y="1752600"/>
            <a:ext cx="2235200" cy="457200"/>
          </a:xfrm>
          <a:prstGeom prst="leftArrow">
            <a:avLst>
              <a:gd name="adj1" fmla="val 50000"/>
              <a:gd name="adj2"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s-ES_tradnl" altLang="es-ES" sz="1800">
                <a:solidFill>
                  <a:schemeClr val="tx1"/>
                </a:solidFill>
              </a:rPr>
              <a:t>356: Outlier!</a:t>
            </a:r>
            <a:endParaRPr lang="es-ES" altLang="es-ES" sz="1800" baseline="-25000">
              <a:solidFill>
                <a:schemeClr val="tx1"/>
              </a:solidFill>
            </a:endParaRPr>
          </a:p>
        </p:txBody>
      </p:sp>
      <p:sp>
        <p:nvSpPr>
          <p:cNvPr id="287755" name="AutoShape 11"/>
          <p:cNvSpPr>
            <a:spLocks/>
          </p:cNvSpPr>
          <p:nvPr/>
        </p:nvSpPr>
        <p:spPr bwMode="auto">
          <a:xfrm>
            <a:off x="5283200" y="3657600"/>
            <a:ext cx="304800" cy="914400"/>
          </a:xfrm>
          <a:prstGeom prst="leftBrace">
            <a:avLst>
              <a:gd name="adj1" fmla="val 33333"/>
              <a:gd name="adj2" fmla="val 50000"/>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endParaRPr lang="es-ES" altLang="es-ES" sz="1800">
              <a:solidFill>
                <a:schemeClr val="tx1"/>
              </a:solidFill>
            </a:endParaRPr>
          </a:p>
        </p:txBody>
      </p:sp>
      <p:sp>
        <p:nvSpPr>
          <p:cNvPr id="287756" name="Text Box 12"/>
          <p:cNvSpPr txBox="1">
            <a:spLocks noChangeArrowheads="1"/>
          </p:cNvSpPr>
          <p:nvPr/>
        </p:nvSpPr>
        <p:spPr bwMode="auto">
          <a:xfrm>
            <a:off x="3556000" y="3962400"/>
            <a:ext cx="1625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50000"/>
              </a:spcBef>
              <a:buClrTx/>
              <a:buSzTx/>
              <a:buFontTx/>
              <a:buNone/>
            </a:pPr>
            <a:r>
              <a:rPr lang="es-ES_tradnl" altLang="es-ES" sz="1400">
                <a:solidFill>
                  <a:schemeClr val="tx1"/>
                </a:solidFill>
              </a:rPr>
              <a:t>249-181= 68</a:t>
            </a:r>
          </a:p>
        </p:txBody>
      </p:sp>
      <p:sp>
        <p:nvSpPr>
          <p:cNvPr id="287757" name="AutoShape 13"/>
          <p:cNvSpPr>
            <a:spLocks/>
          </p:cNvSpPr>
          <p:nvPr/>
        </p:nvSpPr>
        <p:spPr bwMode="auto">
          <a:xfrm>
            <a:off x="5283200" y="4648200"/>
            <a:ext cx="304800" cy="838200"/>
          </a:xfrm>
          <a:prstGeom prst="leftBrace">
            <a:avLst>
              <a:gd name="adj1" fmla="val 30556"/>
              <a:gd name="adj2" fmla="val 50000"/>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endParaRPr lang="es-ES" altLang="es-ES" sz="1800">
              <a:solidFill>
                <a:schemeClr val="tx1"/>
              </a:solidFill>
            </a:endParaRPr>
          </a:p>
        </p:txBody>
      </p:sp>
      <p:sp>
        <p:nvSpPr>
          <p:cNvPr id="287758" name="Text Box 14"/>
          <p:cNvSpPr txBox="1">
            <a:spLocks noChangeArrowheads="1"/>
          </p:cNvSpPr>
          <p:nvPr/>
        </p:nvSpPr>
        <p:spPr bwMode="auto">
          <a:xfrm>
            <a:off x="3556000" y="4800602"/>
            <a:ext cx="1625600" cy="30777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50000"/>
              </a:spcBef>
              <a:buClrTx/>
              <a:buSzTx/>
              <a:buFontTx/>
              <a:buNone/>
            </a:pPr>
            <a:r>
              <a:rPr lang="es-ES_tradnl" altLang="es-ES" sz="1400">
                <a:solidFill>
                  <a:schemeClr val="tx1"/>
                </a:solidFill>
                <a:sym typeface="Symbol" pitchFamily="18" charset="2"/>
              </a:rPr>
              <a:t> 1.5 x 68 = 102</a:t>
            </a:r>
          </a:p>
        </p:txBody>
      </p:sp>
      <p:sp>
        <p:nvSpPr>
          <p:cNvPr id="287759" name="AutoShape 15"/>
          <p:cNvSpPr>
            <a:spLocks/>
          </p:cNvSpPr>
          <p:nvPr/>
        </p:nvSpPr>
        <p:spPr bwMode="auto">
          <a:xfrm>
            <a:off x="5283200" y="2438400"/>
            <a:ext cx="304800" cy="1143000"/>
          </a:xfrm>
          <a:prstGeom prst="leftBrace">
            <a:avLst>
              <a:gd name="adj1" fmla="val 41667"/>
              <a:gd name="adj2" fmla="val 50000"/>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endParaRPr lang="es-ES" altLang="es-ES" sz="1800">
              <a:solidFill>
                <a:schemeClr val="tx1"/>
              </a:solidFill>
            </a:endParaRPr>
          </a:p>
        </p:txBody>
      </p:sp>
      <p:sp>
        <p:nvSpPr>
          <p:cNvPr id="287760" name="Text Box 16"/>
          <p:cNvSpPr txBox="1">
            <a:spLocks noChangeArrowheads="1"/>
          </p:cNvSpPr>
          <p:nvPr/>
        </p:nvSpPr>
        <p:spPr bwMode="auto">
          <a:xfrm>
            <a:off x="3556000" y="2743202"/>
            <a:ext cx="1625600" cy="30777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lgn="l" eaLnBrk="0" hangingPunct="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lgn="l" eaLnBrk="0" hangingPunct="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lgn="l" eaLnBrk="0" hangingPunct="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lgn="l" eaLnBrk="0" hangingPunct="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50000"/>
              </a:spcBef>
              <a:buClrTx/>
              <a:buSzTx/>
              <a:buFontTx/>
              <a:buNone/>
            </a:pPr>
            <a:r>
              <a:rPr lang="es-ES_tradnl" altLang="es-ES" sz="1400">
                <a:solidFill>
                  <a:schemeClr val="tx1"/>
                </a:solidFill>
                <a:sym typeface="Symbol" pitchFamily="18" charset="2"/>
              </a:rPr>
              <a:t> 1.5 x 68 = 102</a:t>
            </a:r>
          </a:p>
        </p:txBody>
      </p:sp>
      <p:sp>
        <p:nvSpPr>
          <p:cNvPr id="19471" name="Text Box 17"/>
          <p:cNvSpPr>
            <a:spLocks noGrp="1" noChangeArrowheads="1"/>
          </p:cNvSpPr>
          <p:nvPr>
            <p:ph type="title"/>
          </p:nvPr>
        </p:nvSpPr>
        <p:spPr>
          <a:xfrm>
            <a:off x="2133600" y="457200"/>
            <a:ext cx="9347200" cy="762000"/>
          </a:xfrm>
          <a:solidFill>
            <a:schemeClr val="tx1"/>
          </a:solidFill>
        </p:spPr>
        <p:txBody>
          <a:bodyPr/>
          <a:lstStyle/>
          <a:p>
            <a:pPr algn="ctr" eaLnBrk="1" hangingPunct="1">
              <a:spcBef>
                <a:spcPct val="50000"/>
              </a:spcBef>
            </a:pPr>
            <a:r>
              <a:rPr lang="es-ES_tradnl" altLang="es-ES" b="1" smtClean="0">
                <a:solidFill>
                  <a:schemeClr val="bg1"/>
                </a:solidFill>
              </a:rPr>
              <a:t>Box and Whisker Plot</a:t>
            </a:r>
            <a:endParaRPr lang="es-ES" altLang="es-ES" b="1" smtClean="0">
              <a:solidFill>
                <a:schemeClr val="bg1"/>
              </a:solidFill>
            </a:endParaRPr>
          </a:p>
        </p:txBody>
      </p:sp>
    </p:spTree>
    <p:extLst>
      <p:ext uri="{BB962C8B-B14F-4D97-AF65-F5344CB8AC3E}">
        <p14:creationId xmlns:p14="http://schemas.microsoft.com/office/powerpoint/2010/main" val="181395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87750"/>
                                        </p:tgtEl>
                                        <p:attrNameLst>
                                          <p:attrName>style.visibility</p:attrName>
                                        </p:attrNameLst>
                                      </p:cBhvr>
                                      <p:to>
                                        <p:strVal val="visible"/>
                                      </p:to>
                                    </p:set>
                                    <p:anim calcmode="lin" valueType="num">
                                      <p:cBhvr additive="base">
                                        <p:cTn id="7" dur="500" fill="hold"/>
                                        <p:tgtEl>
                                          <p:spTgt spid="287750"/>
                                        </p:tgtEl>
                                        <p:attrNameLst>
                                          <p:attrName>ppt_x</p:attrName>
                                        </p:attrNameLst>
                                      </p:cBhvr>
                                      <p:tavLst>
                                        <p:tav tm="0">
                                          <p:val>
                                            <p:strVal val="1+#ppt_w/2"/>
                                          </p:val>
                                        </p:tav>
                                        <p:tav tm="100000">
                                          <p:val>
                                            <p:strVal val="#ppt_x"/>
                                          </p:val>
                                        </p:tav>
                                      </p:tavLst>
                                    </p:anim>
                                    <p:anim calcmode="lin" valueType="num">
                                      <p:cBhvr additive="base">
                                        <p:cTn id="8" dur="500" fill="hold"/>
                                        <p:tgtEl>
                                          <p:spTgt spid="2877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87751"/>
                                        </p:tgtEl>
                                        <p:attrNameLst>
                                          <p:attrName>style.visibility</p:attrName>
                                        </p:attrNameLst>
                                      </p:cBhvr>
                                      <p:to>
                                        <p:strVal val="visible"/>
                                      </p:to>
                                    </p:set>
                                    <p:anim calcmode="lin" valueType="num">
                                      <p:cBhvr additive="base">
                                        <p:cTn id="13" dur="500" fill="hold"/>
                                        <p:tgtEl>
                                          <p:spTgt spid="287751"/>
                                        </p:tgtEl>
                                        <p:attrNameLst>
                                          <p:attrName>ppt_x</p:attrName>
                                        </p:attrNameLst>
                                      </p:cBhvr>
                                      <p:tavLst>
                                        <p:tav tm="0">
                                          <p:val>
                                            <p:strVal val="1+#ppt_w/2"/>
                                          </p:val>
                                        </p:tav>
                                        <p:tav tm="100000">
                                          <p:val>
                                            <p:strVal val="#ppt_x"/>
                                          </p:val>
                                        </p:tav>
                                      </p:tavLst>
                                    </p:anim>
                                    <p:anim calcmode="lin" valueType="num">
                                      <p:cBhvr additive="base">
                                        <p:cTn id="14" dur="500" fill="hold"/>
                                        <p:tgtEl>
                                          <p:spTgt spid="2877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87752"/>
                                        </p:tgtEl>
                                        <p:attrNameLst>
                                          <p:attrName>style.visibility</p:attrName>
                                        </p:attrNameLst>
                                      </p:cBhvr>
                                      <p:to>
                                        <p:strVal val="visible"/>
                                      </p:to>
                                    </p:set>
                                    <p:anim calcmode="lin" valueType="num">
                                      <p:cBhvr additive="base">
                                        <p:cTn id="19" dur="500" fill="hold"/>
                                        <p:tgtEl>
                                          <p:spTgt spid="287752"/>
                                        </p:tgtEl>
                                        <p:attrNameLst>
                                          <p:attrName>ppt_x</p:attrName>
                                        </p:attrNameLst>
                                      </p:cBhvr>
                                      <p:tavLst>
                                        <p:tav tm="0">
                                          <p:val>
                                            <p:strVal val="1+#ppt_w/2"/>
                                          </p:val>
                                        </p:tav>
                                        <p:tav tm="100000">
                                          <p:val>
                                            <p:strVal val="#ppt_x"/>
                                          </p:val>
                                        </p:tav>
                                      </p:tavLst>
                                    </p:anim>
                                    <p:anim calcmode="lin" valueType="num">
                                      <p:cBhvr additive="base">
                                        <p:cTn id="20" dur="500" fill="hold"/>
                                        <p:tgtEl>
                                          <p:spTgt spid="28775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287755"/>
                                        </p:tgtEl>
                                        <p:attrNameLst>
                                          <p:attrName>style.visibility</p:attrName>
                                        </p:attrNameLst>
                                      </p:cBhvr>
                                      <p:to>
                                        <p:strVal val="visible"/>
                                      </p:to>
                                    </p:set>
                                    <p:anim calcmode="lin" valueType="num">
                                      <p:cBhvr>
                                        <p:cTn id="25" dur="500" fill="hold"/>
                                        <p:tgtEl>
                                          <p:spTgt spid="287755"/>
                                        </p:tgtEl>
                                        <p:attrNameLst>
                                          <p:attrName>ppt_x</p:attrName>
                                        </p:attrNameLst>
                                      </p:cBhvr>
                                      <p:tavLst>
                                        <p:tav tm="0">
                                          <p:val>
                                            <p:strVal val="#ppt_x"/>
                                          </p:val>
                                        </p:tav>
                                        <p:tav tm="100000">
                                          <p:val>
                                            <p:strVal val="#ppt_x"/>
                                          </p:val>
                                        </p:tav>
                                      </p:tavLst>
                                    </p:anim>
                                    <p:anim calcmode="lin" valueType="num">
                                      <p:cBhvr>
                                        <p:cTn id="26" dur="500" fill="hold"/>
                                        <p:tgtEl>
                                          <p:spTgt spid="287755"/>
                                        </p:tgtEl>
                                        <p:attrNameLst>
                                          <p:attrName>ppt_y</p:attrName>
                                        </p:attrNameLst>
                                      </p:cBhvr>
                                      <p:tavLst>
                                        <p:tav tm="0">
                                          <p:val>
                                            <p:strVal val="#ppt_y-#ppt_h/2"/>
                                          </p:val>
                                        </p:tav>
                                        <p:tav tm="100000">
                                          <p:val>
                                            <p:strVal val="#ppt_y"/>
                                          </p:val>
                                        </p:tav>
                                      </p:tavLst>
                                    </p:anim>
                                    <p:anim calcmode="lin" valueType="num">
                                      <p:cBhvr>
                                        <p:cTn id="27" dur="500" fill="hold"/>
                                        <p:tgtEl>
                                          <p:spTgt spid="287755"/>
                                        </p:tgtEl>
                                        <p:attrNameLst>
                                          <p:attrName>ppt_w</p:attrName>
                                        </p:attrNameLst>
                                      </p:cBhvr>
                                      <p:tavLst>
                                        <p:tav tm="0">
                                          <p:val>
                                            <p:strVal val="#ppt_w"/>
                                          </p:val>
                                        </p:tav>
                                        <p:tav tm="100000">
                                          <p:val>
                                            <p:strVal val="#ppt_w"/>
                                          </p:val>
                                        </p:tav>
                                      </p:tavLst>
                                    </p:anim>
                                    <p:anim calcmode="lin" valueType="num">
                                      <p:cBhvr>
                                        <p:cTn id="28" dur="500" fill="hold"/>
                                        <p:tgtEl>
                                          <p:spTgt spid="287755"/>
                                        </p:tgtEl>
                                        <p:attrNameLst>
                                          <p:attrName>ppt_h</p:attrName>
                                        </p:attrNameLst>
                                      </p:cBhvr>
                                      <p:tavLst>
                                        <p:tav tm="0">
                                          <p:val>
                                            <p:fltVal val="0"/>
                                          </p:val>
                                        </p:tav>
                                        <p:tav tm="100000">
                                          <p:val>
                                            <p:strVal val="#ppt_h"/>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877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287757"/>
                                        </p:tgtEl>
                                        <p:attrNameLst>
                                          <p:attrName>style.visibility</p:attrName>
                                        </p:attrNameLst>
                                      </p:cBhvr>
                                      <p:to>
                                        <p:strVal val="visible"/>
                                      </p:to>
                                    </p:set>
                                    <p:anim calcmode="lin" valueType="num">
                                      <p:cBhvr>
                                        <p:cTn id="35" dur="500" fill="hold"/>
                                        <p:tgtEl>
                                          <p:spTgt spid="287757"/>
                                        </p:tgtEl>
                                        <p:attrNameLst>
                                          <p:attrName>ppt_x</p:attrName>
                                        </p:attrNameLst>
                                      </p:cBhvr>
                                      <p:tavLst>
                                        <p:tav tm="0">
                                          <p:val>
                                            <p:strVal val="#ppt_x"/>
                                          </p:val>
                                        </p:tav>
                                        <p:tav tm="100000">
                                          <p:val>
                                            <p:strVal val="#ppt_x"/>
                                          </p:val>
                                        </p:tav>
                                      </p:tavLst>
                                    </p:anim>
                                    <p:anim calcmode="lin" valueType="num">
                                      <p:cBhvr>
                                        <p:cTn id="36" dur="500" fill="hold"/>
                                        <p:tgtEl>
                                          <p:spTgt spid="287757"/>
                                        </p:tgtEl>
                                        <p:attrNameLst>
                                          <p:attrName>ppt_y</p:attrName>
                                        </p:attrNameLst>
                                      </p:cBhvr>
                                      <p:tavLst>
                                        <p:tav tm="0">
                                          <p:val>
                                            <p:strVal val="#ppt_y+#ppt_h/2"/>
                                          </p:val>
                                        </p:tav>
                                        <p:tav tm="100000">
                                          <p:val>
                                            <p:strVal val="#ppt_y"/>
                                          </p:val>
                                        </p:tav>
                                      </p:tavLst>
                                    </p:anim>
                                    <p:anim calcmode="lin" valueType="num">
                                      <p:cBhvr>
                                        <p:cTn id="37" dur="500" fill="hold"/>
                                        <p:tgtEl>
                                          <p:spTgt spid="287757"/>
                                        </p:tgtEl>
                                        <p:attrNameLst>
                                          <p:attrName>ppt_w</p:attrName>
                                        </p:attrNameLst>
                                      </p:cBhvr>
                                      <p:tavLst>
                                        <p:tav tm="0">
                                          <p:val>
                                            <p:strVal val="#ppt_w"/>
                                          </p:val>
                                        </p:tav>
                                        <p:tav tm="100000">
                                          <p:val>
                                            <p:strVal val="#ppt_w"/>
                                          </p:val>
                                        </p:tav>
                                      </p:tavLst>
                                    </p:anim>
                                    <p:anim calcmode="lin" valueType="num">
                                      <p:cBhvr>
                                        <p:cTn id="38" dur="500" fill="hold"/>
                                        <p:tgtEl>
                                          <p:spTgt spid="287757"/>
                                        </p:tgtEl>
                                        <p:attrNameLst>
                                          <p:attrName>ppt_h</p:attrName>
                                        </p:attrNameLst>
                                      </p:cBhvr>
                                      <p:tavLst>
                                        <p:tav tm="0">
                                          <p:val>
                                            <p:fltVal val="0"/>
                                          </p:val>
                                        </p:tav>
                                        <p:tav tm="100000">
                                          <p:val>
                                            <p:strVal val="#ppt_h"/>
                                          </p:val>
                                        </p:tav>
                                      </p:tavLst>
                                    </p:anim>
                                  </p:childTnLst>
                                </p:cTn>
                              </p:par>
                              <p:par>
                                <p:cTn id="39" presetID="1" presetClass="entr" presetSubtype="0" fill="hold" grpId="0" nodeType="withEffect">
                                  <p:stCondLst>
                                    <p:cond delay="0"/>
                                  </p:stCondLst>
                                  <p:childTnLst>
                                    <p:set>
                                      <p:cBhvr>
                                        <p:cTn id="40" dur="1" fill="hold">
                                          <p:stCondLst>
                                            <p:cond delay="0"/>
                                          </p:stCondLst>
                                        </p:cTn>
                                        <p:tgtEl>
                                          <p:spTgt spid="28775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2" fill="hold" grpId="0" nodeType="clickEffect">
                                  <p:stCondLst>
                                    <p:cond delay="0"/>
                                  </p:stCondLst>
                                  <p:childTnLst>
                                    <p:set>
                                      <p:cBhvr>
                                        <p:cTn id="44" dur="1" fill="hold">
                                          <p:stCondLst>
                                            <p:cond delay="0"/>
                                          </p:stCondLst>
                                        </p:cTn>
                                        <p:tgtEl>
                                          <p:spTgt spid="287749"/>
                                        </p:tgtEl>
                                        <p:attrNameLst>
                                          <p:attrName>style.visibility</p:attrName>
                                        </p:attrNameLst>
                                      </p:cBhvr>
                                      <p:to>
                                        <p:strVal val="visible"/>
                                      </p:to>
                                    </p:set>
                                    <p:anim calcmode="lin" valueType="num">
                                      <p:cBhvr additive="base">
                                        <p:cTn id="45" dur="500" fill="hold"/>
                                        <p:tgtEl>
                                          <p:spTgt spid="287749"/>
                                        </p:tgtEl>
                                        <p:attrNameLst>
                                          <p:attrName>ppt_x</p:attrName>
                                        </p:attrNameLst>
                                      </p:cBhvr>
                                      <p:tavLst>
                                        <p:tav tm="0">
                                          <p:val>
                                            <p:strVal val="1+#ppt_w/2"/>
                                          </p:val>
                                        </p:tav>
                                        <p:tav tm="100000">
                                          <p:val>
                                            <p:strVal val="#ppt_x"/>
                                          </p:val>
                                        </p:tav>
                                      </p:tavLst>
                                    </p:anim>
                                    <p:anim calcmode="lin" valueType="num">
                                      <p:cBhvr additive="base">
                                        <p:cTn id="46" dur="500" fill="hold"/>
                                        <p:tgtEl>
                                          <p:spTgt spid="287749"/>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grpId="0" nodeType="clickEffect">
                                  <p:stCondLst>
                                    <p:cond delay="0"/>
                                  </p:stCondLst>
                                  <p:childTnLst>
                                    <p:set>
                                      <p:cBhvr>
                                        <p:cTn id="50" dur="1" fill="hold">
                                          <p:stCondLst>
                                            <p:cond delay="0"/>
                                          </p:stCondLst>
                                        </p:cTn>
                                        <p:tgtEl>
                                          <p:spTgt spid="287759"/>
                                        </p:tgtEl>
                                        <p:attrNameLst>
                                          <p:attrName>style.visibility</p:attrName>
                                        </p:attrNameLst>
                                      </p:cBhvr>
                                      <p:to>
                                        <p:strVal val="visible"/>
                                      </p:to>
                                    </p:set>
                                    <p:anim calcmode="lin" valueType="num">
                                      <p:cBhvr>
                                        <p:cTn id="51" dur="500" fill="hold"/>
                                        <p:tgtEl>
                                          <p:spTgt spid="287759"/>
                                        </p:tgtEl>
                                        <p:attrNameLst>
                                          <p:attrName>ppt_x</p:attrName>
                                        </p:attrNameLst>
                                      </p:cBhvr>
                                      <p:tavLst>
                                        <p:tav tm="0">
                                          <p:val>
                                            <p:strVal val="#ppt_x"/>
                                          </p:val>
                                        </p:tav>
                                        <p:tav tm="100000">
                                          <p:val>
                                            <p:strVal val="#ppt_x"/>
                                          </p:val>
                                        </p:tav>
                                      </p:tavLst>
                                    </p:anim>
                                    <p:anim calcmode="lin" valueType="num">
                                      <p:cBhvr>
                                        <p:cTn id="52" dur="500" fill="hold"/>
                                        <p:tgtEl>
                                          <p:spTgt spid="287759"/>
                                        </p:tgtEl>
                                        <p:attrNameLst>
                                          <p:attrName>ppt_y</p:attrName>
                                        </p:attrNameLst>
                                      </p:cBhvr>
                                      <p:tavLst>
                                        <p:tav tm="0">
                                          <p:val>
                                            <p:strVal val="#ppt_y-#ppt_h/2"/>
                                          </p:val>
                                        </p:tav>
                                        <p:tav tm="100000">
                                          <p:val>
                                            <p:strVal val="#ppt_y"/>
                                          </p:val>
                                        </p:tav>
                                      </p:tavLst>
                                    </p:anim>
                                    <p:anim calcmode="lin" valueType="num">
                                      <p:cBhvr>
                                        <p:cTn id="53" dur="500" fill="hold"/>
                                        <p:tgtEl>
                                          <p:spTgt spid="287759"/>
                                        </p:tgtEl>
                                        <p:attrNameLst>
                                          <p:attrName>ppt_w</p:attrName>
                                        </p:attrNameLst>
                                      </p:cBhvr>
                                      <p:tavLst>
                                        <p:tav tm="0">
                                          <p:val>
                                            <p:strVal val="#ppt_w"/>
                                          </p:val>
                                        </p:tav>
                                        <p:tav tm="100000">
                                          <p:val>
                                            <p:strVal val="#ppt_w"/>
                                          </p:val>
                                        </p:tav>
                                      </p:tavLst>
                                    </p:anim>
                                    <p:anim calcmode="lin" valueType="num">
                                      <p:cBhvr>
                                        <p:cTn id="54" dur="500" fill="hold"/>
                                        <p:tgtEl>
                                          <p:spTgt spid="287759"/>
                                        </p:tgtEl>
                                        <p:attrNameLst>
                                          <p:attrName>ppt_h</p:attrName>
                                        </p:attrNameLst>
                                      </p:cBhvr>
                                      <p:tavLst>
                                        <p:tav tm="0">
                                          <p:val>
                                            <p:fltVal val="0"/>
                                          </p:val>
                                        </p:tav>
                                        <p:tav tm="100000">
                                          <p:val>
                                            <p:strVal val="#ppt_h"/>
                                          </p:val>
                                        </p:tav>
                                      </p:tavLst>
                                    </p:anim>
                                  </p:childTnLst>
                                </p:cTn>
                              </p:par>
                              <p:par>
                                <p:cTn id="55" presetID="1" presetClass="entr" presetSubtype="0" fill="hold" grpId="0" nodeType="withEffect">
                                  <p:stCondLst>
                                    <p:cond delay="0"/>
                                  </p:stCondLst>
                                  <p:childTnLst>
                                    <p:set>
                                      <p:cBhvr>
                                        <p:cTn id="56" dur="1" fill="hold">
                                          <p:stCondLst>
                                            <p:cond delay="0"/>
                                          </p:stCondLst>
                                        </p:cTn>
                                        <p:tgtEl>
                                          <p:spTgt spid="28776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287753"/>
                                        </p:tgtEl>
                                        <p:attrNameLst>
                                          <p:attrName>style.visibility</p:attrName>
                                        </p:attrNameLst>
                                      </p:cBhvr>
                                      <p:to>
                                        <p:strVal val="visible"/>
                                      </p:to>
                                    </p:set>
                                    <p:anim calcmode="lin" valueType="num">
                                      <p:cBhvr additive="base">
                                        <p:cTn id="61" dur="500" fill="hold"/>
                                        <p:tgtEl>
                                          <p:spTgt spid="287753"/>
                                        </p:tgtEl>
                                        <p:attrNameLst>
                                          <p:attrName>ppt_x</p:attrName>
                                        </p:attrNameLst>
                                      </p:cBhvr>
                                      <p:tavLst>
                                        <p:tav tm="0">
                                          <p:val>
                                            <p:strVal val="1+#ppt_w/2"/>
                                          </p:val>
                                        </p:tav>
                                        <p:tav tm="100000">
                                          <p:val>
                                            <p:strVal val="#ppt_x"/>
                                          </p:val>
                                        </p:tav>
                                      </p:tavLst>
                                    </p:anim>
                                    <p:anim calcmode="lin" valueType="num">
                                      <p:cBhvr additive="base">
                                        <p:cTn id="62" dur="500" fill="hold"/>
                                        <p:tgtEl>
                                          <p:spTgt spid="28775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7" presetClass="entr" presetSubtype="2" fill="hold" grpId="0" nodeType="clickEffect">
                                  <p:stCondLst>
                                    <p:cond delay="0"/>
                                  </p:stCondLst>
                                  <p:childTnLst>
                                    <p:set>
                                      <p:cBhvr>
                                        <p:cTn id="66" dur="1" fill="hold">
                                          <p:stCondLst>
                                            <p:cond delay="0"/>
                                          </p:stCondLst>
                                        </p:cTn>
                                        <p:tgtEl>
                                          <p:spTgt spid="287754"/>
                                        </p:tgtEl>
                                        <p:attrNameLst>
                                          <p:attrName>style.visibility</p:attrName>
                                        </p:attrNameLst>
                                      </p:cBhvr>
                                      <p:to>
                                        <p:strVal val="visible"/>
                                      </p:to>
                                    </p:set>
                                    <p:anim calcmode="lin" valueType="num">
                                      <p:cBhvr additive="base">
                                        <p:cTn id="67" dur="500" fill="hold"/>
                                        <p:tgtEl>
                                          <p:spTgt spid="287754"/>
                                        </p:tgtEl>
                                        <p:attrNameLst>
                                          <p:attrName>ppt_x</p:attrName>
                                        </p:attrNameLst>
                                      </p:cBhvr>
                                      <p:tavLst>
                                        <p:tav tm="0">
                                          <p:val>
                                            <p:strVal val="1+#ppt_w/2"/>
                                          </p:val>
                                        </p:tav>
                                        <p:tav tm="100000">
                                          <p:val>
                                            <p:strVal val="#ppt_x"/>
                                          </p:val>
                                        </p:tav>
                                      </p:tavLst>
                                    </p:anim>
                                    <p:anim calcmode="lin" valueType="num">
                                      <p:cBhvr additive="base">
                                        <p:cTn id="68" dur="500" fill="hold"/>
                                        <p:tgtEl>
                                          <p:spTgt spid="287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animBg="1"/>
      <p:bldP spid="287750" grpId="0" animBg="1"/>
      <p:bldP spid="287751" grpId="0" animBg="1"/>
      <p:bldP spid="287752" grpId="0" animBg="1"/>
      <p:bldP spid="287753" grpId="0" animBg="1"/>
      <p:bldP spid="287754" grpId="0" animBg="1"/>
      <p:bldP spid="287755" grpId="0" animBg="1"/>
      <p:bldP spid="287756" grpId="0" animBg="1"/>
      <p:bldP spid="287757" grpId="0" animBg="1"/>
      <p:bldP spid="287758" grpId="0" animBg="1"/>
      <p:bldP spid="287759" grpId="0" animBg="1"/>
      <p:bldP spid="2877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contenido 2">
                <a:extLst>
                  <a:ext uri="{FF2B5EF4-FFF2-40B4-BE49-F238E27FC236}">
                    <a16:creationId xmlns:a16="http://schemas.microsoft.com/office/drawing/2014/main" id="{659B5CB8-0F82-4F23-B72C-68F1365BEB5A}"/>
                  </a:ext>
                </a:extLst>
              </p:cNvPr>
              <p:cNvSpPr txBox="1">
                <a:spLocks/>
              </p:cNvSpPr>
              <p:nvPr/>
            </p:nvSpPr>
            <p:spPr>
              <a:xfrm>
                <a:off x="913775" y="714375"/>
                <a:ext cx="10364452" cy="5410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000" b="0" i="0" u="none" strike="noStrike" kern="1200" cap="none" spc="0" normalizeH="0" baseline="0" noProof="0" dirty="0" smtClean="0">
                    <a:ln>
                      <a:noFill/>
                    </a:ln>
                    <a:solidFill>
                      <a:sysClr val="windowText" lastClr="000000"/>
                    </a:solidFill>
                    <a:effectLst/>
                    <a:uLnTx/>
                    <a:uFillTx/>
                    <a:latin typeface="Trebuchet MS (cuerpo)"/>
                  </a:rPr>
                  <a:t>	Expresa </a:t>
                </a:r>
                <a:r>
                  <a:rPr kumimoji="0" lang="es-ES" sz="2000" b="0" i="0" u="none" strike="noStrike" kern="1200" cap="none" spc="0" normalizeH="0" baseline="0" noProof="0" dirty="0">
                    <a:ln>
                      <a:noFill/>
                    </a:ln>
                    <a:solidFill>
                      <a:sysClr val="windowText" lastClr="000000"/>
                    </a:solidFill>
                    <a:effectLst/>
                    <a:uLnTx/>
                    <a:uFillTx/>
                    <a:latin typeface="Trebuchet MS (cuerpo)"/>
                  </a:rPr>
                  <a:t>el grado de apuntamiento de la curva que representa a la distribución de frecuencias. Mayor curtosis significa mayor apuntamiento.</a:t>
                </a:r>
              </a:p>
              <a:p>
                <a:pPr marL="0" lvl="0" indent="0">
                  <a:buClr>
                    <a:sysClr val="windowText" lastClr="000000"/>
                  </a:buClr>
                  <a:buNone/>
                </a:pPr>
                <a14:m>
                  <m:oMath xmlns:m="http://schemas.openxmlformats.org/officeDocument/2006/math">
                    <m:sSub>
                      <m:sSubPr>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𝐶</m:t>
                        </m:r>
                      </m:e>
                      <m:sub>
                        <m: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𝑟</m:t>
                        </m:r>
                      </m:sub>
                    </m:sSub>
                    <m: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m:t>
                    </m:r>
                    <m:nary>
                      <m:naryPr>
                        <m:chr m:val="∑"/>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naryPr>
                      <m:sub>
                        <m:r>
                          <m:rPr>
                            <m:brk m:alnAt="23"/>
                          </m:r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𝑖</m:t>
                        </m:r>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=1</m:t>
                        </m:r>
                      </m:sub>
                      <m:sup>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𝑛</m:t>
                        </m:r>
                      </m:sup>
                      <m:e>
                        <m:d>
                          <m:dPr>
                            <m:begChr m:val="["/>
                            <m:endChr m:val="]"/>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dPr>
                          <m:e>
                            <m:f>
                              <m:fPr>
                                <m:ctrlP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ctrlPr>
                              </m:fPr>
                              <m:num>
                                <m:sSup>
                                  <m:sSupPr>
                                    <m:ctrlP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ctrlPr>
                                  </m:sSupPr>
                                  <m:e>
                                    <m:d>
                                      <m:dPr>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dPr>
                                      <m:e>
                                        <m:sSub>
                                          <m:sSubPr>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400" b="0" i="1" u="none" strike="noStrike" kern="1200" cap="all" spc="0" normalizeH="0" baseline="0" noProof="0" smtClean="0">
                                                <a:ln>
                                                  <a:noFill/>
                                                </a:ln>
                                                <a:solidFill>
                                                  <a:sysClr val="windowText" lastClr="000000"/>
                                                </a:solidFill>
                                                <a:effectLst/>
                                                <a:uLnTx/>
                                                <a:uFillTx/>
                                                <a:latin typeface="Cambria Math"/>
                                                <a:ea typeface="+mn-ea"/>
                                                <a:cs typeface="+mn-cs"/>
                                              </a:rPr>
                                              <m:t>𝑥</m:t>
                                            </m:r>
                                          </m:e>
                                          <m:sub>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𝑖</m:t>
                                            </m:r>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m:t>
                                            </m:r>
                                          </m:sub>
                                        </m:sSub>
                                        <m:acc>
                                          <m:accPr>
                                            <m:chr m:val="̅"/>
                                            <m:ctrlPr>
                                              <a:rPr kumimoji="0" lang="es-AR"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24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e>
                                    </m:d>
                                  </m:e>
                                  <m:sup>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4</m:t>
                                    </m:r>
                                  </m:sup>
                                </m:sSup>
                                <m: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m:t>
                                </m:r>
                                <m:sSub>
                                  <m:sSubPr>
                                    <m:ctrlPr>
                                      <a:rPr kumimoji="0" lang="es-AR"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𝑓</m:t>
                                    </m:r>
                                  </m:e>
                                  <m:sub>
                                    <m:r>
                                      <a:rPr kumimoji="0" lang="es-AR"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𝑖</m:t>
                                    </m:r>
                                  </m:sub>
                                </m:sSub>
                              </m:num>
                              <m:den>
                                <m:r>
                                  <m:rPr>
                                    <m:nor/>
                                  </m:rPr>
                                  <a:rPr kumimoji="0" lang="es-AR" sz="24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m:t>n</m:t>
                                </m:r>
                                <m:r>
                                  <m:rPr>
                                    <m:nor/>
                                  </m:rPr>
                                  <a:rPr kumimoji="0" lang="es-ES" sz="2400" b="0" i="0" u="none" strike="noStrike" kern="1200" cap="none" spc="0" normalizeH="0" baseline="0" noProof="0" dirty="0" smtClean="0">
                                    <a:ln>
                                      <a:noFill/>
                                    </a:ln>
                                    <a:solidFill>
                                      <a:sysClr val="windowText" lastClr="000000"/>
                                    </a:solidFill>
                                    <a:effectLst/>
                                    <a:uLnTx/>
                                    <a:uFillTx/>
                                    <a:latin typeface="Tw Cen MT" panose="020B0602020104020603"/>
                                    <a:ea typeface="+mn-ea"/>
                                    <a:cs typeface="+mn-cs"/>
                                  </a:rPr>
                                  <m:t> </m:t>
                                </m:r>
                                <m:sSup>
                                  <m:sSupPr>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pPr>
                                  <m:e>
                                    <m:sSub>
                                      <m:sSubPr>
                                        <m:ctrlPr>
                                          <a:rPr kumimoji="0" lang="es-AR"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400" b="0" i="1" u="none" strike="noStrike" kern="1200" cap="all" spc="0" normalizeH="0" baseline="0" noProof="0" smtClean="0">
                                            <a:ln>
                                              <a:noFill/>
                                            </a:ln>
                                            <a:solidFill>
                                              <a:sysClr val="windowText" lastClr="000000"/>
                                            </a:solidFill>
                                            <a:effectLst/>
                                            <a:uLnTx/>
                                            <a:uFillTx/>
                                            <a:latin typeface="Cambria Math"/>
                                            <a:ea typeface="+mn-ea"/>
                                            <a:cs typeface="+mn-cs"/>
                                          </a:rPr>
                                          <m:t>𝑠</m:t>
                                        </m:r>
                                      </m:e>
                                      <m:sub>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𝑋</m:t>
                                        </m:r>
                                      </m:sub>
                                    </m:sSub>
                                  </m:e>
                                  <m:sup>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4</m:t>
                                    </m:r>
                                  </m:sup>
                                </m:sSup>
                              </m:den>
                            </m:f>
                            <m: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  </m:t>
                            </m:r>
                          </m:e>
                        </m:d>
                        <m:r>
                          <a:rPr kumimoji="0" lang="es-ES" sz="2400" b="0" i="1" u="none" strike="noStrike" kern="1200" cap="all" spc="0" normalizeH="0" baseline="0" noProof="0" smtClean="0">
                            <a:ln>
                              <a:noFill/>
                            </a:ln>
                            <a:solidFill>
                              <a:sysClr val="windowText" lastClr="000000"/>
                            </a:solidFill>
                            <a:effectLst/>
                            <a:uLnTx/>
                            <a:uFillTx/>
                            <a:latin typeface="Cambria Math"/>
                            <a:ea typeface="+mn-ea"/>
                            <a:cs typeface="+mn-cs"/>
                          </a:rPr>
                          <m:t> −3</m:t>
                        </m:r>
                        <m:r>
                          <a:rPr kumimoji="0" lang="es-ES" sz="24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 </m:t>
                        </m:r>
                      </m:e>
                    </m:nary>
                  </m:oMath>
                </a14:m>
                <a:r>
                  <a:rPr kumimoji="0" lang="es-AR" sz="20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14:m>
                  <m:oMath xmlns:m="http://schemas.openxmlformats.org/officeDocument/2006/math">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m:t>
                    </m:r>
                    <m:nary>
                      <m:naryPr>
                        <m:chr m:val="∑"/>
                        <m:ctrl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naryPr>
                      <m:sub>
                        <m:r>
                          <m:rPr>
                            <m:brk m:alnAt="23"/>
                          </m:rP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𝑖</m:t>
                        </m:r>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cs typeface="+mn-cs"/>
                          </a:rPr>
                          <m:t>=1</m:t>
                        </m:r>
                      </m:sub>
                      <m:sup>
                        <m:r>
                          <a:rPr kumimoji="0" lang="es-ES" sz="24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𝑛</m:t>
                        </m:r>
                      </m:sup>
                      <m:e>
                        <m:f>
                          <m:fPr>
                            <m:ctrlPr>
                              <a:rPr lang="es-ES" sz="2400" i="1" cap="none">
                                <a:solidFill>
                                  <a:sysClr val="windowText" lastClr="000000"/>
                                </a:solidFill>
                                <a:latin typeface="Cambria Math" panose="02040503050406030204" pitchFamily="18" charset="0"/>
                              </a:rPr>
                            </m:ctrlPr>
                          </m:fPr>
                          <m:num>
                            <m:sSubSup>
                              <m:sSubSupPr>
                                <m:ctrlPr>
                                  <a:rPr lang="es-ES" sz="2400" i="1" cap="none">
                                    <a:solidFill>
                                      <a:sysClr val="windowText" lastClr="000000"/>
                                    </a:solidFill>
                                    <a:latin typeface="Cambria Math" panose="02040503050406030204" pitchFamily="18" charset="0"/>
                                  </a:rPr>
                                </m:ctrlPr>
                              </m:sSubSupPr>
                              <m:e>
                                <m:r>
                                  <a:rPr lang="es-ES" sz="2400" i="1" cap="none">
                                    <a:solidFill>
                                      <a:sysClr val="windowText" lastClr="000000"/>
                                    </a:solidFill>
                                    <a:latin typeface="Cambria Math" panose="02040503050406030204" pitchFamily="18" charset="0"/>
                                  </a:rPr>
                                  <m:t>𝑍</m:t>
                                </m:r>
                              </m:e>
                              <m:sub>
                                <m:r>
                                  <a:rPr lang="es-ES" sz="2400" i="1" cap="none">
                                    <a:solidFill>
                                      <a:sysClr val="windowText" lastClr="000000"/>
                                    </a:solidFill>
                                    <a:latin typeface="Cambria Math" panose="02040503050406030204" pitchFamily="18" charset="0"/>
                                  </a:rPr>
                                  <m:t>𝑖</m:t>
                                </m:r>
                              </m:sub>
                              <m:sup>
                                <m:r>
                                  <a:rPr lang="es-ES" sz="2400" i="1" cap="none">
                                    <a:solidFill>
                                      <a:sysClr val="windowText" lastClr="000000"/>
                                    </a:solidFill>
                                    <a:latin typeface="Cambria Math" panose="02040503050406030204" pitchFamily="18" charset="0"/>
                                  </a:rPr>
                                  <m:t>4</m:t>
                                </m:r>
                              </m:sup>
                            </m:sSubSup>
                            <m:r>
                              <a:rPr lang="es-ES" sz="2400" i="1" cap="none">
                                <a:solidFill>
                                  <a:sysClr val="windowText" lastClr="000000"/>
                                </a:solidFill>
                                <a:latin typeface="Cambria Math" panose="02040503050406030204" pitchFamily="18" charset="0"/>
                              </a:rPr>
                              <m:t>∗</m:t>
                            </m:r>
                            <m:sSub>
                              <m:sSubPr>
                                <m:ctrlPr>
                                  <a:rPr lang="es-AR" sz="2400" i="1" cap="none">
                                    <a:solidFill>
                                      <a:sysClr val="windowText" lastClr="000000"/>
                                    </a:solidFill>
                                    <a:latin typeface="Cambria Math" panose="02040503050406030204" pitchFamily="18" charset="0"/>
                                  </a:rPr>
                                </m:ctrlPr>
                              </m:sSubPr>
                              <m:e>
                                <m:r>
                                  <a:rPr lang="es-ES" sz="2400" i="1" cap="none">
                                    <a:solidFill>
                                      <a:sysClr val="windowText" lastClr="000000"/>
                                    </a:solidFill>
                                    <a:latin typeface="Cambria Math" panose="02040503050406030204" pitchFamily="18" charset="0"/>
                                  </a:rPr>
                                  <m:t>𝑓</m:t>
                                </m:r>
                              </m:e>
                              <m:sub>
                                <m:r>
                                  <a:rPr lang="es-AR" sz="2400" i="1" cap="none">
                                    <a:solidFill>
                                      <a:sysClr val="windowText" lastClr="000000"/>
                                    </a:solidFill>
                                    <a:latin typeface="Cambria Math" panose="02040503050406030204" pitchFamily="18" charset="0"/>
                                  </a:rPr>
                                  <m:t>𝑖</m:t>
                                </m:r>
                              </m:sub>
                            </m:sSub>
                          </m:num>
                          <m:den>
                            <m:r>
                              <m:rPr>
                                <m:nor/>
                              </m:rPr>
                              <a:rPr lang="es-AR" sz="2400" cap="none" dirty="0">
                                <a:solidFill>
                                  <a:sysClr val="windowText" lastClr="000000"/>
                                </a:solidFill>
                                <a:latin typeface="Tw Cen MT" panose="020B0602020104020603"/>
                              </a:rPr>
                              <m:t>n</m:t>
                            </m:r>
                          </m:den>
                        </m:f>
                        <m:r>
                          <a:rPr lang="es-ES" sz="2400" b="0" i="1" cap="none" dirty="0" smtClean="0">
                            <a:solidFill>
                              <a:sysClr val="windowText" lastClr="000000"/>
                            </a:solidFill>
                            <a:latin typeface="Cambria Math"/>
                          </a:rPr>
                          <m:t> −3</m:t>
                        </m:r>
                      </m:e>
                    </m:nary>
                  </m:oMath>
                </a14:m>
                <a:r>
                  <a:rPr kumimoji="0" lang="es-AR" sz="2400" b="0" i="0" u="none" strike="noStrike" kern="1200" cap="none" spc="0" normalizeH="0" baseline="0" noProof="0" dirty="0">
                    <a:ln>
                      <a:noFill/>
                    </a:ln>
                    <a:solidFill>
                      <a:sysClr val="windowText" lastClr="000000"/>
                    </a:solidFill>
                    <a:effectLst/>
                    <a:uLnTx/>
                    <a:uFillTx/>
                    <a:latin typeface="Tw Cen MT" panose="020B0602020104020603"/>
                    <a:ea typeface="+mn-ea"/>
                    <a:cs typeface="+mn-cs"/>
                  </a:rPr>
                  <a:t> </a:t>
                </a:r>
                <a:r>
                  <a:rPr kumimoji="0" lang="es-AR" sz="24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r>
                  <a:rPr kumimoji="0" lang="es-AR" sz="24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endParaRPr kumimoji="0" lang="es-AR" sz="24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14:m>
                  <m:oMath xmlns:m="http://schemas.openxmlformats.org/officeDocument/2006/math">
                    <m:sSub>
                      <m:sSubPr>
                        <m:ctrlP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𝐶</m:t>
                        </m:r>
                      </m:e>
                      <m:sub>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𝑟</m:t>
                        </m:r>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sub>
                    </m:sSub>
                    <m:r>
                      <a:rPr kumimoji="0" lang="es-ES" sz="2000" b="0" i="0"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&gt;</m:t>
                    </m:r>
                  </m:oMath>
                </a14:m>
                <a:r>
                  <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0  leptocúrtica           </a:t>
                </a:r>
                <a14:m>
                  <m:oMath xmlns:m="http://schemas.openxmlformats.org/officeDocument/2006/math">
                    <m:sSub>
                      <m:sSubPr>
                        <m:ctrlP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𝐶</m:t>
                        </m:r>
                      </m:e>
                      <m:sub>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𝑟</m:t>
                        </m:r>
                      </m:sub>
                    </m:sSub>
                  </m:oMath>
                </a14:m>
                <a:r>
                  <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0 mesocúrtica </a:t>
                </a:r>
                <a14:m>
                  <m:oMath xmlns:m="http://schemas.openxmlformats.org/officeDocument/2006/math">
                    <m:sSub>
                      <m:sSubPr>
                        <m:ctrlP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𝐶</m:t>
                        </m:r>
                      </m:e>
                      <m:sub>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𝑟</m:t>
                        </m:r>
                        <m:r>
                          <a:rPr kumimoji="0" lang="es-ES" sz="20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sub>
                    </m:sSub>
                    <m:r>
                      <a:rPr kumimoji="0" lang="es-ES" sz="2000" b="0" i="0"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t>&lt;</m:t>
                    </m:r>
                  </m:oMath>
                </a14:m>
                <a:r>
                  <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0  </a:t>
                </a:r>
                <a:r>
                  <a:rPr kumimoji="0" lang="es-AR" sz="2000" b="0" i="0" u="none" strike="noStrike" kern="1200" cap="all" spc="0" normalizeH="0" baseline="0" noProof="0" dirty="0" err="1">
                    <a:ln>
                      <a:noFill/>
                    </a:ln>
                    <a:solidFill>
                      <a:sysClr val="windowText" lastClr="000000"/>
                    </a:solidFill>
                    <a:effectLst/>
                    <a:uLnTx/>
                    <a:uFillTx/>
                    <a:latin typeface="Tw Cen MT" panose="020B0602020104020603"/>
                    <a:ea typeface="+mn-ea"/>
                    <a:cs typeface="+mn-cs"/>
                  </a:rPr>
                  <a:t>platicúrtica</a:t>
                </a:r>
                <a:r>
                  <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mc:Choice>
        <mc:Fallback xmlns="">
          <p:sp>
            <p:nvSpPr>
              <p:cNvPr id="4" name="Marcador de contenido 2">
                <a:extLst>
                  <a:ext uri="{FF2B5EF4-FFF2-40B4-BE49-F238E27FC236}">
                    <a16:creationId xmlns:a16="http://schemas.microsoft.com/office/drawing/2014/main" xmlns="" xmlns:a14="http://schemas.microsoft.com/office/drawing/2010/main" id="{659B5CB8-0F82-4F23-B72C-68F1365BEB5A}"/>
                  </a:ext>
                </a:extLst>
              </p:cNvPr>
              <p:cNvSpPr txBox="1">
                <a:spLocks noRot="1" noChangeAspect="1" noMove="1" noResize="1" noEditPoints="1" noAdjustHandles="1" noChangeArrowheads="1" noChangeShapeType="1" noTextEdit="1"/>
              </p:cNvSpPr>
              <p:nvPr/>
            </p:nvSpPr>
            <p:spPr>
              <a:xfrm>
                <a:off x="913775" y="714375"/>
                <a:ext cx="10364452" cy="5410200"/>
              </a:xfrm>
              <a:prstGeom prst="rect">
                <a:avLst/>
              </a:prstGeom>
              <a:blipFill rotWithShape="1">
                <a:blip r:embed="rId2"/>
                <a:stretch>
                  <a:fillRect l="-647" r="-588"/>
                </a:stretch>
              </a:blipFill>
            </p:spPr>
            <p:txBody>
              <a:bodyPr/>
              <a:lstStyle/>
              <a:p>
                <a:r>
                  <a:rPr lang="es-ES">
                    <a:noFill/>
                  </a:rPr>
                  <a:t> </a:t>
                </a:r>
              </a:p>
            </p:txBody>
          </p:sp>
        </mc:Fallback>
      </mc:AlternateContent>
      <p:cxnSp>
        <p:nvCxnSpPr>
          <p:cNvPr id="5" name="Conector recto 3">
            <a:extLst>
              <a:ext uri="{FF2B5EF4-FFF2-40B4-BE49-F238E27FC236}">
                <a16:creationId xmlns:a16="http://schemas.microsoft.com/office/drawing/2014/main" id="{A2BB6C70-FFF5-4EA5-A000-C6F76BE3BC06}"/>
              </a:ext>
            </a:extLst>
          </p:cNvPr>
          <p:cNvCxnSpPr>
            <a:cxnSpLocks/>
          </p:cNvCxnSpPr>
          <p:nvPr/>
        </p:nvCxnSpPr>
        <p:spPr>
          <a:xfrm>
            <a:off x="1286478" y="5321439"/>
            <a:ext cx="2136467" cy="0"/>
          </a:xfrm>
          <a:prstGeom prst="line">
            <a:avLst/>
          </a:prstGeom>
          <a:noFill/>
          <a:ln w="15875" cap="flat" cmpd="sng" algn="ctr">
            <a:solidFill>
              <a:sysClr val="windowText" lastClr="000000"/>
            </a:solidFill>
            <a:prstDash val="solid"/>
          </a:ln>
          <a:effectLst/>
        </p:spPr>
      </p:cxnSp>
      <p:cxnSp>
        <p:nvCxnSpPr>
          <p:cNvPr id="6" name="Conector recto 5">
            <a:extLst>
              <a:ext uri="{FF2B5EF4-FFF2-40B4-BE49-F238E27FC236}">
                <a16:creationId xmlns:a16="http://schemas.microsoft.com/office/drawing/2014/main" id="{7B8497F9-26B6-4DD4-B5DC-969E7225F6DB}"/>
              </a:ext>
            </a:extLst>
          </p:cNvPr>
          <p:cNvCxnSpPr>
            <a:cxnSpLocks/>
          </p:cNvCxnSpPr>
          <p:nvPr/>
        </p:nvCxnSpPr>
        <p:spPr>
          <a:xfrm>
            <a:off x="4312096" y="4975845"/>
            <a:ext cx="2136467" cy="0"/>
          </a:xfrm>
          <a:prstGeom prst="line">
            <a:avLst/>
          </a:prstGeom>
          <a:noFill/>
          <a:ln w="15875" cap="flat" cmpd="sng" algn="ctr">
            <a:solidFill>
              <a:sysClr val="windowText" lastClr="000000"/>
            </a:solidFill>
            <a:prstDash val="solid"/>
          </a:ln>
          <a:effectLst/>
        </p:spPr>
      </p:cxnSp>
      <p:cxnSp>
        <p:nvCxnSpPr>
          <p:cNvPr id="7" name="Conector recto 6">
            <a:extLst>
              <a:ext uri="{FF2B5EF4-FFF2-40B4-BE49-F238E27FC236}">
                <a16:creationId xmlns:a16="http://schemas.microsoft.com/office/drawing/2014/main" id="{19905737-0A70-4E2D-809E-D955374C0CFC}"/>
              </a:ext>
            </a:extLst>
          </p:cNvPr>
          <p:cNvCxnSpPr>
            <a:cxnSpLocks/>
          </p:cNvCxnSpPr>
          <p:nvPr/>
        </p:nvCxnSpPr>
        <p:spPr>
          <a:xfrm>
            <a:off x="7372350" y="4970481"/>
            <a:ext cx="2733675" cy="5364"/>
          </a:xfrm>
          <a:prstGeom prst="line">
            <a:avLst/>
          </a:prstGeom>
          <a:noFill/>
          <a:ln w="15875" cap="flat" cmpd="sng" algn="ctr">
            <a:solidFill>
              <a:sysClr val="windowText" lastClr="000000"/>
            </a:solidFill>
            <a:prstDash val="solid"/>
          </a:ln>
          <a:effectLst/>
        </p:spPr>
      </p:cxnSp>
      <p:sp>
        <p:nvSpPr>
          <p:cNvPr id="8" name="Forma libre: forma 8">
            <a:extLst>
              <a:ext uri="{FF2B5EF4-FFF2-40B4-BE49-F238E27FC236}">
                <a16:creationId xmlns:a16="http://schemas.microsoft.com/office/drawing/2014/main" id="{A1DC786C-6065-4E08-828B-46857804B189}"/>
              </a:ext>
            </a:extLst>
          </p:cNvPr>
          <p:cNvSpPr/>
          <p:nvPr/>
        </p:nvSpPr>
        <p:spPr>
          <a:xfrm>
            <a:off x="4426119" y="3586598"/>
            <a:ext cx="2022444" cy="1383883"/>
          </a:xfrm>
          <a:custGeom>
            <a:avLst/>
            <a:gdLst>
              <a:gd name="connsiteX0" fmla="*/ 0 w 2022444"/>
              <a:gd name="connsiteY0" fmla="*/ 1305313 h 1383883"/>
              <a:gd name="connsiteX1" fmla="*/ 447675 w 2022444"/>
              <a:gd name="connsiteY1" fmla="*/ 886213 h 1383883"/>
              <a:gd name="connsiteX2" fmla="*/ 1009650 w 2022444"/>
              <a:gd name="connsiteY2" fmla="*/ 388 h 1383883"/>
              <a:gd name="connsiteX3" fmla="*/ 1552575 w 2022444"/>
              <a:gd name="connsiteY3" fmla="*/ 1000513 h 1383883"/>
              <a:gd name="connsiteX4" fmla="*/ 1981200 w 2022444"/>
              <a:gd name="connsiteY4" fmla="*/ 1352938 h 1383883"/>
              <a:gd name="connsiteX5" fmla="*/ 1981200 w 2022444"/>
              <a:gd name="connsiteY5" fmla="*/ 1343413 h 138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444" h="1383883">
                <a:moveTo>
                  <a:pt x="0" y="1305313"/>
                </a:moveTo>
                <a:cubicBezTo>
                  <a:pt x="139700" y="1204507"/>
                  <a:pt x="279400" y="1103701"/>
                  <a:pt x="447675" y="886213"/>
                </a:cubicBezTo>
                <a:cubicBezTo>
                  <a:pt x="615950" y="668725"/>
                  <a:pt x="825500" y="-18662"/>
                  <a:pt x="1009650" y="388"/>
                </a:cubicBezTo>
                <a:cubicBezTo>
                  <a:pt x="1193800" y="19438"/>
                  <a:pt x="1390650" y="775088"/>
                  <a:pt x="1552575" y="1000513"/>
                </a:cubicBezTo>
                <a:cubicBezTo>
                  <a:pt x="1714500" y="1225938"/>
                  <a:pt x="1981200" y="1352938"/>
                  <a:pt x="1981200" y="1352938"/>
                </a:cubicBezTo>
                <a:cubicBezTo>
                  <a:pt x="2052637" y="1410088"/>
                  <a:pt x="2016918" y="1376750"/>
                  <a:pt x="1981200" y="1343413"/>
                </a:cubicBez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sp>
        <p:nvSpPr>
          <p:cNvPr id="9" name="Forma libre: forma 10">
            <a:extLst>
              <a:ext uri="{FF2B5EF4-FFF2-40B4-BE49-F238E27FC236}">
                <a16:creationId xmlns:a16="http://schemas.microsoft.com/office/drawing/2014/main" id="{48D9AD74-5115-486D-8C39-372C5A74ED50}"/>
              </a:ext>
            </a:extLst>
          </p:cNvPr>
          <p:cNvSpPr/>
          <p:nvPr/>
        </p:nvSpPr>
        <p:spPr>
          <a:xfrm>
            <a:off x="1286478" y="3419475"/>
            <a:ext cx="2019300" cy="1901964"/>
          </a:xfrm>
          <a:custGeom>
            <a:avLst/>
            <a:gdLst>
              <a:gd name="connsiteX0" fmla="*/ 0 w 2019300"/>
              <a:gd name="connsiteY0" fmla="*/ 1895526 h 1901964"/>
              <a:gd name="connsiteX1" fmla="*/ 666750 w 2019300"/>
              <a:gd name="connsiteY1" fmla="*/ 1609776 h 1901964"/>
              <a:gd name="connsiteX2" fmla="*/ 1133475 w 2019300"/>
              <a:gd name="connsiteY2" fmla="*/ 51 h 1901964"/>
              <a:gd name="connsiteX3" fmla="*/ 1495425 w 2019300"/>
              <a:gd name="connsiteY3" fmla="*/ 1666926 h 1901964"/>
              <a:gd name="connsiteX4" fmla="*/ 2019300 w 2019300"/>
              <a:gd name="connsiteY4" fmla="*/ 1857426 h 1901964"/>
              <a:gd name="connsiteX5" fmla="*/ 2019300 w 2019300"/>
              <a:gd name="connsiteY5" fmla="*/ 1857426 h 190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300" h="1901964">
                <a:moveTo>
                  <a:pt x="0" y="1895526"/>
                </a:moveTo>
                <a:cubicBezTo>
                  <a:pt x="238919" y="1910607"/>
                  <a:pt x="477838" y="1925688"/>
                  <a:pt x="666750" y="1609776"/>
                </a:cubicBezTo>
                <a:cubicBezTo>
                  <a:pt x="855662" y="1293864"/>
                  <a:pt x="995363" y="-9474"/>
                  <a:pt x="1133475" y="51"/>
                </a:cubicBezTo>
                <a:cubicBezTo>
                  <a:pt x="1271588" y="9576"/>
                  <a:pt x="1347788" y="1357364"/>
                  <a:pt x="1495425" y="1666926"/>
                </a:cubicBezTo>
                <a:cubicBezTo>
                  <a:pt x="1643062" y="1976488"/>
                  <a:pt x="2019300" y="1857426"/>
                  <a:pt x="2019300" y="1857426"/>
                </a:cubicBezTo>
                <a:lnTo>
                  <a:pt x="2019300" y="1857426"/>
                </a:ln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sp>
        <p:nvSpPr>
          <p:cNvPr id="10" name="Forma libre: forma 13">
            <a:extLst>
              <a:ext uri="{FF2B5EF4-FFF2-40B4-BE49-F238E27FC236}">
                <a16:creationId xmlns:a16="http://schemas.microsoft.com/office/drawing/2014/main" id="{1F02F36F-CF7B-4607-AC40-EE86461102B6}"/>
              </a:ext>
            </a:extLst>
          </p:cNvPr>
          <p:cNvSpPr/>
          <p:nvPr/>
        </p:nvSpPr>
        <p:spPr>
          <a:xfrm>
            <a:off x="7515224" y="4065447"/>
            <a:ext cx="2447925" cy="905034"/>
          </a:xfrm>
          <a:custGeom>
            <a:avLst/>
            <a:gdLst>
              <a:gd name="connsiteX0" fmla="*/ 0 w 2447925"/>
              <a:gd name="connsiteY0" fmla="*/ 905034 h 905034"/>
              <a:gd name="connsiteX1" fmla="*/ 561975 w 2447925"/>
              <a:gd name="connsiteY1" fmla="*/ 562134 h 905034"/>
              <a:gd name="connsiteX2" fmla="*/ 1181100 w 2447925"/>
              <a:gd name="connsiteY2" fmla="*/ 159 h 905034"/>
              <a:gd name="connsiteX3" fmla="*/ 1914525 w 2447925"/>
              <a:gd name="connsiteY3" fmla="*/ 619284 h 905034"/>
              <a:gd name="connsiteX4" fmla="*/ 2447925 w 2447925"/>
              <a:gd name="connsiteY4" fmla="*/ 828834 h 90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925" h="905034">
                <a:moveTo>
                  <a:pt x="0" y="905034"/>
                </a:moveTo>
                <a:cubicBezTo>
                  <a:pt x="182562" y="808990"/>
                  <a:pt x="365125" y="712946"/>
                  <a:pt x="561975" y="562134"/>
                </a:cubicBezTo>
                <a:cubicBezTo>
                  <a:pt x="758825" y="411321"/>
                  <a:pt x="955675" y="-9366"/>
                  <a:pt x="1181100" y="159"/>
                </a:cubicBezTo>
                <a:cubicBezTo>
                  <a:pt x="1406525" y="9684"/>
                  <a:pt x="1703388" y="481171"/>
                  <a:pt x="1914525" y="619284"/>
                </a:cubicBezTo>
                <a:cubicBezTo>
                  <a:pt x="2125663" y="757396"/>
                  <a:pt x="2286794" y="793115"/>
                  <a:pt x="2447925" y="828834"/>
                </a:cubicBez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sp>
        <p:nvSpPr>
          <p:cNvPr id="11" name="10 Rectángulo"/>
          <p:cNvSpPr/>
          <p:nvPr/>
        </p:nvSpPr>
        <p:spPr>
          <a:xfrm>
            <a:off x="573476" y="5793413"/>
            <a:ext cx="11457696" cy="80021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 de Forma.</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a:t>
            </a: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Índice</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de</a:t>
            </a: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a:t>
            </a:r>
            <a:r>
              <a:rPr kumimoji="0" lang="es-ES" sz="4600" b="1" i="0" u="none" strike="noStrike" kern="0" cap="none" spc="0" normalizeH="0" baseline="0" noProof="0" dirty="0" err="1"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Curtosis</a:t>
            </a:r>
            <a:endPar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1132230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852160" y="5759887"/>
            <a:ext cx="6065520" cy="80021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baseline="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Puntuaciones Típicas </a:t>
            </a:r>
          </a:p>
        </p:txBody>
      </p:sp>
      <mc:AlternateContent xmlns:mc="http://schemas.openxmlformats.org/markup-compatibility/2006" xmlns:a14="http://schemas.microsoft.com/office/drawing/2010/main">
        <mc:Choice Requires="a14">
          <p:sp>
            <p:nvSpPr>
              <p:cNvPr id="7" name="Marcador de contenido 2">
                <a:extLst>
                  <a:ext uri="{FF2B5EF4-FFF2-40B4-BE49-F238E27FC236}">
                    <a16:creationId xmlns:a16="http://schemas.microsoft.com/office/drawing/2014/main" id="{3305A651-89B4-4BEC-8D2C-C47BAFDB0532}"/>
                  </a:ext>
                </a:extLst>
              </p:cNvPr>
              <p:cNvSpPr txBox="1">
                <a:spLocks/>
              </p:cNvSpPr>
              <p:nvPr/>
            </p:nvSpPr>
            <p:spPr>
              <a:xfrm>
                <a:off x="502920" y="583741"/>
                <a:ext cx="11262360" cy="517614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		Las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puntuaciones típicas </a:t>
                </a:r>
                <a:r>
                  <a:rPr kumimoji="0" lang="es-ES_tradnl" altLang="es-ES" sz="8800" b="0" i="0" u="none" strike="noStrike" kern="1200" cap="none" spc="0" normalizeH="0" baseline="0" noProof="0" dirty="0" err="1" smtClean="0">
                    <a:ln>
                      <a:noFill/>
                    </a:ln>
                    <a:solidFill>
                      <a:sysClr val="windowText" lastClr="000000"/>
                    </a:solidFill>
                    <a:effectLst/>
                    <a:uLnTx/>
                    <a:uFillTx/>
                    <a:latin typeface="Trebuchet MS (cuerpo)"/>
                  </a:rPr>
                  <a:t>z</a:t>
                </a:r>
                <a:r>
                  <a:rPr kumimoji="0" lang="es-ES_tradnl" altLang="es-ES" sz="8800" b="0" i="1" u="none" strike="noStrike" kern="1200" cap="none" spc="0" normalizeH="0" baseline="-2500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i</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ubican la posición de un </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sujeto </a:t>
                </a:r>
                <a:r>
                  <a:rPr kumimoji="0" lang="es-ES_tradnl" altLang="es-ES" sz="88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i</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en relación a un </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grupo</a:t>
                </a:r>
                <a:r>
                  <a:rPr kumimoji="0" lang="es-ES_tradnl" altLang="es-ES" sz="8800" b="0" i="0" u="none" strike="noStrike" kern="1200" cap="none" spc="0" normalizeH="0" noProof="0" dirty="0" smtClean="0">
                    <a:ln>
                      <a:noFill/>
                    </a:ln>
                    <a:solidFill>
                      <a:sysClr val="windowText" lastClr="000000"/>
                    </a:solidFill>
                    <a:effectLst/>
                    <a:uLnTx/>
                    <a:uFillTx/>
                    <a:latin typeface="Trebuchet MS (cuerpo)"/>
                  </a:rPr>
                  <a:t> </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de referencia.</a:t>
                </a:r>
                <a:r>
                  <a:rPr kumimoji="0" lang="es-ES_tradnl" altLang="es-ES" sz="8800" b="0" i="0" u="none" strike="noStrike" kern="1200" cap="none" spc="0" normalizeH="0" noProof="0" dirty="0" smtClean="0">
                    <a:ln>
                      <a:noFill/>
                    </a:ln>
                    <a:solidFill>
                      <a:sysClr val="windowText" lastClr="000000"/>
                    </a:solidFill>
                    <a:effectLst/>
                    <a:uLnTx/>
                    <a:uFillTx/>
                    <a:latin typeface="Trebuchet MS (cuerpo)"/>
                  </a:rPr>
                  <a:t> </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Partiendo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del puntaje bruto o directo </a:t>
                </a:r>
                <a14:m>
                  <m:oMath xmlns:m="http://schemas.openxmlformats.org/officeDocument/2006/math">
                    <m:sSub>
                      <m:sSubPr>
                        <m:ctrlPr>
                          <a:rPr kumimoji="0" lang="es-ES"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ES" sz="8800" b="0" i="1" u="none" strike="noStrike" kern="1200" cap="none" spc="0" normalizeH="0" baseline="0" noProof="0">
                            <a:ln>
                              <a:noFill/>
                            </a:ln>
                            <a:solidFill>
                              <a:sysClr val="windowText" lastClr="000000"/>
                            </a:solidFill>
                            <a:effectLst/>
                            <a:uLnTx/>
                            <a:uFillTx/>
                            <a:latin typeface="Cambria Math"/>
                          </a:rPr>
                          <m:t>𝑖</m:t>
                        </m:r>
                      </m:sub>
                    </m:sSub>
                  </m:oMath>
                </a14:m>
                <a:r>
                  <a:rPr kumimoji="0" lang="es-ES" altLang="es-ES" sz="8800" b="0" i="0" u="none" strike="noStrike" kern="1200" cap="none" spc="0" normalizeH="0" baseline="-25000" noProof="0" dirty="0">
                    <a:ln>
                      <a:noFill/>
                    </a:ln>
                    <a:solidFill>
                      <a:sysClr val="windowText" lastClr="000000"/>
                    </a:solidFill>
                    <a:effectLst/>
                    <a:uLnTx/>
                    <a:uFillTx/>
                    <a:latin typeface="Trebuchet MS (cuerpo)"/>
                  </a:rPr>
                  <a:t>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se puede definir </a:t>
                </a:r>
              </a:p>
              <a:p>
                <a:pPr lvl="0" algn="ctr">
                  <a:spcBef>
                    <a:spcPct val="0"/>
                  </a:spcBef>
                  <a:spcAft>
                    <a:spcPts val="1200"/>
                  </a:spcAft>
                  <a:buClrTx/>
                  <a:buNone/>
                </a:pPr>
                <a14:m>
                  <m:oMath xmlns:m="http://schemas.openxmlformats.org/officeDocument/2006/math">
                    <m:sSub>
                      <m:sSubPr>
                        <m:ctrlPr>
                          <a:rPr kumimoji="0" lang="es-ES"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sSub>
                          <m:sSubPr>
                            <m:ctrlPr>
                              <a:rPr kumimoji="0" lang="es-ES"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ES" sz="8800" b="0" i="1" u="none" strike="noStrike" kern="1200" cap="none" spc="0" normalizeH="0" baseline="0" noProof="0">
                                <a:ln>
                                  <a:noFill/>
                                </a:ln>
                                <a:solidFill>
                                  <a:sysClr val="windowText" lastClr="000000"/>
                                </a:solidFill>
                                <a:effectLst/>
                                <a:uLnTx/>
                                <a:uFillTx/>
                                <a:latin typeface="Cambria Math"/>
                              </a:rPr>
                              <m:t>𝑖</m:t>
                            </m:r>
                          </m:sub>
                        </m:sSub>
                        <m:r>
                          <a:rPr kumimoji="0" lang="es-ES" sz="8800" b="0" i="1" u="none" strike="noStrike" kern="1200" cap="none" spc="0" normalizeH="0" baseline="0" noProof="0" smtClean="0">
                            <a:ln>
                              <a:noFill/>
                            </a:ln>
                            <a:solidFill>
                              <a:sysClr val="windowText" lastClr="000000"/>
                            </a:solidFill>
                            <a:effectLst/>
                            <a:uLnTx/>
                            <a:uFillTx/>
                            <a:latin typeface="Cambria Math"/>
                          </a:rPr>
                          <m:t>=</m:t>
                        </m:r>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ES" sz="8800" b="0" i="1" u="none" strike="noStrike" kern="1200" cap="none" spc="0" normalizeH="0" baseline="0" noProof="0">
                            <a:ln>
                              <a:noFill/>
                            </a:ln>
                            <a:solidFill>
                              <a:sysClr val="windowText" lastClr="000000"/>
                            </a:solidFill>
                            <a:effectLst/>
                            <a:uLnTx/>
                            <a:uFillTx/>
                            <a:latin typeface="Cambria Math"/>
                          </a:rPr>
                          <m:t>𝑖</m:t>
                        </m:r>
                      </m:sub>
                    </m:sSub>
                  </m:oMath>
                </a14:m>
                <a:r>
                  <a:rPr kumimoji="0" lang="es-ES_tradnl" altLang="es-ES" sz="8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lang="es-ES" sz="8800" i="1" cap="none">
                        <a:solidFill>
                          <a:sysClr val="windowText" lastClr="000000"/>
                        </a:solidFill>
                        <a:latin typeface="Cambria Math"/>
                      </a:rPr>
                      <m:t>−</m:t>
                    </m:r>
                  </m:oMath>
                </a14:m>
                <a:r>
                  <a:rPr lang="es-AR" sz="8800" cap="none" dirty="0">
                    <a:solidFill>
                      <a:sysClr val="windowText" lastClr="000000"/>
                    </a:solidFill>
                  </a:rPr>
                  <a:t> </a:t>
                </a:r>
                <a14:m>
                  <m:oMath xmlns:m="http://schemas.openxmlformats.org/officeDocument/2006/math">
                    <m:acc>
                      <m:accPr>
                        <m:chr m:val="̅"/>
                        <m:ctrlPr>
                          <a:rPr lang="es-AR" sz="8800" i="1" cap="none">
                            <a:solidFill>
                              <a:sysClr val="windowText" lastClr="000000"/>
                            </a:solidFill>
                            <a:latin typeface="Cambria Math" panose="02040503050406030204" pitchFamily="18" charset="0"/>
                          </a:rPr>
                        </m:ctrlPr>
                      </m:accPr>
                      <m:e>
                        <m:r>
                          <a:rPr lang="es-ES" sz="8800" i="1" cap="none">
                            <a:solidFill>
                              <a:sysClr val="windowText" lastClr="000000"/>
                            </a:solidFill>
                            <a:latin typeface="Cambria Math"/>
                          </a:rPr>
                          <m:t>𝑥</m:t>
                        </m:r>
                      </m:e>
                    </m:acc>
                  </m:oMath>
                </a14:m>
                <a:r>
                  <a:rPr lang="es-ES_tradnl" altLang="es-ES" sz="8800" cap="none" dirty="0">
                    <a:solidFill>
                      <a:sysClr val="windowText" lastClr="000000"/>
                    </a:solidFill>
                    <a:latin typeface="Trebuchet MS (cuerpo)"/>
                  </a:rPr>
                  <a:t>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la puntuación </a:t>
                </a: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diferencial. </a:t>
                </a:r>
                <a:endParaRPr kumimoji="0" lang="es-ES_tradnl" altLang="es-ES" sz="8800" b="0" i="0" u="none" strike="noStrike" kern="1200" cap="none" spc="0" normalizeH="0" baseline="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buClrTx/>
                  <a:buSzTx/>
                  <a:buFont typeface="Arial" panose="020B0604020202020204" pitchFamily="34" charset="0"/>
                  <a:buNone/>
                  <a:tabLst/>
                  <a:defRPr/>
                </a:pP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		Indica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a cuántas unidades por encima o por debajo de la media se encuentra un</a:t>
                </a:r>
              </a:p>
              <a:p>
                <a:pPr marL="228600" marR="0" lvl="0" indent="-228600" algn="just" defTabSz="914400" rtl="0" eaLnBrk="1" fontAlgn="auto" latinLnBrk="0" hangingPunct="1">
                  <a:lnSpc>
                    <a:spcPct val="120000"/>
                  </a:lnSpc>
                  <a:spcBef>
                    <a:spcPct val="0"/>
                  </a:spcBef>
                  <a:buClrTx/>
                  <a:buSzTx/>
                  <a:buFont typeface="Arial" panose="020B0604020202020204" pitchFamily="34" charset="0"/>
                  <a:buNone/>
                  <a:tabLst/>
                  <a:defRPr/>
                </a:pP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puntaje </a:t>
                </a:r>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directo </a:t>
                </a:r>
                <a14:m>
                  <m:oMath xmlns:m="http://schemas.openxmlformats.org/officeDocument/2006/math">
                    <m:sSub>
                      <m:sSubPr>
                        <m:ctrlPr>
                          <a:rPr kumimoji="0" lang="es-ES" sz="88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ES" sz="8800" b="0" i="1" u="none" strike="noStrike" kern="1200" cap="none" spc="0" normalizeH="0" baseline="0" noProof="0" smtClean="0">
                            <a:ln>
                              <a:noFill/>
                            </a:ln>
                            <a:solidFill>
                              <a:sysClr val="windowText" lastClr="000000"/>
                            </a:solidFill>
                            <a:effectLst/>
                            <a:uLnTx/>
                            <a:uFillTx/>
                            <a:latin typeface="Cambria Math"/>
                          </a:rPr>
                          <m:t>𝑖</m:t>
                        </m:r>
                      </m:sub>
                    </m:sSub>
                  </m:oMath>
                </a14:m>
                <a:r>
                  <a:rPr kumimoji="0" lang="es-ES_tradnl" altLang="es-ES" sz="8800" b="0" i="0" u="none" strike="noStrike" kern="1200" cap="none" spc="0" normalizeH="0" baseline="0" noProof="0" dirty="0">
                    <a:ln>
                      <a:noFill/>
                    </a:ln>
                    <a:solidFill>
                      <a:sysClr val="windowText" lastClr="000000"/>
                    </a:solidFill>
                    <a:effectLst/>
                    <a:uLnTx/>
                    <a:uFillTx/>
                    <a:latin typeface="Trebuchet MS (cuerpo)"/>
                  </a:rPr>
                  <a:t>, sin que tengamos información acerca de la variabilidad de las</a:t>
                </a:r>
              </a:p>
              <a:p>
                <a:pPr marL="228600" marR="0" lvl="0" indent="-22860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kumimoji="0" lang="es-ES_tradnl" altLang="es-ES" sz="8800" b="0" i="0" u="none" strike="noStrike" kern="1200" cap="none" spc="0" normalizeH="0" baseline="0" noProof="0" dirty="0" smtClean="0">
                    <a:ln>
                      <a:noFill/>
                    </a:ln>
                    <a:solidFill>
                      <a:sysClr val="windowText" lastClr="000000"/>
                    </a:solidFill>
                    <a:effectLst/>
                    <a:uLnTx/>
                    <a:uFillTx/>
                    <a:latin typeface="Trebuchet MS (cuerpo)"/>
                  </a:rPr>
                  <a:t>observaciones </a:t>
                </a:r>
                <a14:m>
                  <m:oMath xmlns:m="http://schemas.openxmlformats.org/officeDocument/2006/math">
                    <m:sSub>
                      <m:sSubPr>
                        <m:ctrlPr>
                          <a:rPr kumimoji="0" lang="es-ES" sz="88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ES" sz="8800" b="0" i="1" u="none" strike="noStrike" kern="1200" cap="none" spc="0" normalizeH="0" baseline="0" noProof="0" smtClean="0">
                            <a:ln>
                              <a:noFill/>
                            </a:ln>
                            <a:solidFill>
                              <a:sysClr val="windowText" lastClr="000000"/>
                            </a:solidFill>
                            <a:effectLst/>
                            <a:uLnTx/>
                            <a:uFillTx/>
                            <a:latin typeface="Cambria Math"/>
                          </a:rPr>
                          <m:t>𝑖</m:t>
                        </m:r>
                      </m:sub>
                    </m:sSub>
                  </m:oMath>
                </a14:m>
                <a:r>
                  <a:rPr kumimoji="0" lang="es-ES" altLang="es-ES" sz="8800" b="0" i="0" u="none" strike="noStrike" kern="1200" cap="none" spc="0" normalizeH="0" baseline="-25000" noProof="0" dirty="0">
                    <a:ln>
                      <a:noFill/>
                    </a:ln>
                    <a:solidFill>
                      <a:sysClr val="windowText" lastClr="000000"/>
                    </a:solidFill>
                    <a:effectLst/>
                    <a:uLnTx/>
                    <a:uFillTx/>
                    <a:latin typeface="Trebuchet MS (cuerpo)"/>
                  </a:rPr>
                  <a:t>.</a:t>
                </a:r>
                <a:endParaRPr kumimoji="0" lang="es-ES" altLang="es-ES" sz="8800" b="0" i="0" u="none" strike="noStrike" kern="1200" cap="none" spc="0" normalizeH="0" baseline="-25000" noProof="0" dirty="0" smtClean="0">
                  <a:ln>
                    <a:noFill/>
                  </a:ln>
                  <a:solidFill>
                    <a:sysClr val="windowText" lastClr="000000"/>
                  </a:solidFill>
                  <a:effectLst/>
                  <a:uLnTx/>
                  <a:uFillTx/>
                  <a:latin typeface="Trebuchet MS (cuerpo)"/>
                </a:endParaRPr>
              </a:p>
              <a:p>
                <a:pPr marL="0" lvl="0" indent="0" algn="just">
                  <a:spcBef>
                    <a:spcPct val="0"/>
                  </a:spcBef>
                  <a:spcAft>
                    <a:spcPts val="1200"/>
                  </a:spcAft>
                  <a:buClrTx/>
                  <a:buNone/>
                </a:pPr>
                <a:r>
                  <a:rPr lang="es-ES" altLang="es-ES" sz="9600" cap="none" dirty="0" smtClean="0">
                    <a:solidFill>
                      <a:prstClr val="black"/>
                    </a:solidFill>
                    <a:latin typeface="Trebuchet MS (cuerpo)"/>
                  </a:rPr>
                  <a:t>	A los puntajes brutos </a:t>
                </a:r>
                <a:r>
                  <a:rPr lang="es-ES" altLang="es-ES" sz="9600" i="1" cap="none" dirty="0" smtClean="0">
                    <a:solidFill>
                      <a:prstClr val="black"/>
                    </a:solidFill>
                    <a:latin typeface="Times New Roman" panose="02020603050405020304" pitchFamily="18" charset="0"/>
                    <a:cs typeface="Times New Roman" panose="02020603050405020304" pitchFamily="18" charset="0"/>
                  </a:rPr>
                  <a:t>x</a:t>
                </a:r>
                <a:r>
                  <a:rPr lang="es-ES" altLang="es-ES" sz="9600" cap="none" dirty="0" smtClean="0">
                    <a:solidFill>
                      <a:prstClr val="black"/>
                    </a:solidFill>
                    <a:latin typeface="Trebuchet MS (cuerpo)"/>
                  </a:rPr>
                  <a:t> se los puede estandarizar o tipificar a través de la siguiente transformación, por la que se obtiene la puntuación típica o puntaje típico </a:t>
                </a:r>
                <a:r>
                  <a:rPr lang="es-ES" altLang="es-ES" sz="9600" i="1" cap="none" dirty="0" smtClean="0">
                    <a:solidFill>
                      <a:prstClr val="black"/>
                    </a:solidFill>
                    <a:latin typeface="Times New Roman" panose="02020603050405020304" pitchFamily="18" charset="0"/>
                    <a:cs typeface="Times New Roman" panose="02020603050405020304" pitchFamily="18" charset="0"/>
                  </a:rPr>
                  <a:t>z</a:t>
                </a:r>
                <a:r>
                  <a:rPr lang="es-ES" altLang="es-ES" sz="9600" cap="none" dirty="0" smtClean="0">
                    <a:solidFill>
                      <a:prstClr val="black"/>
                    </a:solidFill>
                    <a:latin typeface="Trebuchet MS (cuerpo)"/>
                  </a:rPr>
                  <a:t> que se define como</a:t>
                </a:r>
                <a:endParaRPr lang="es-ES" altLang="es-ES" sz="8800" i="1" cap="none" dirty="0">
                  <a:solidFill>
                    <a:sysClr val="windowText" lastClr="000000"/>
                  </a:solidFill>
                  <a:latin typeface="Trebuchet MS (cuerpo)"/>
                </a:endParaRPr>
              </a:p>
              <a:p>
                <a:pPr marL="0" lvl="0" indent="0">
                  <a:spcBef>
                    <a:spcPct val="0"/>
                  </a:spcBef>
                  <a:spcAft>
                    <a:spcPts val="1200"/>
                  </a:spcAft>
                  <a:buClrTx/>
                  <a:buNone/>
                </a:pPr>
                <a:r>
                  <a:rPr kumimoji="0" lang="es-ES" sz="8800" b="0" u="none" strike="noStrike" kern="1200" cap="none" spc="0" normalizeH="0" baseline="0" noProof="0" dirty="0" smtClean="0">
                    <a:ln>
                      <a:noFill/>
                    </a:ln>
                    <a:solidFill>
                      <a:sysClr val="windowText" lastClr="000000"/>
                    </a:solidFill>
                    <a:effectLst/>
                    <a:uLnTx/>
                    <a:uFillTx/>
                  </a:rPr>
                  <a:t>			</a:t>
                </a:r>
                <a14:m>
                  <m:oMath xmlns:m="http://schemas.openxmlformats.org/officeDocument/2006/math">
                    <m:sSub>
                      <m:sSubPr>
                        <m:ctrlPr>
                          <a:rPr kumimoji="0" lang="es-ES"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𝑧</m:t>
                        </m:r>
                      </m:e>
                      <m:sub>
                        <m:r>
                          <a:rPr kumimoji="0" lang="es-ES" sz="8800" b="0" i="1" u="none" strike="noStrike" kern="1200" cap="none" spc="0" normalizeH="0" baseline="0" noProof="0">
                            <a:ln>
                              <a:noFill/>
                            </a:ln>
                            <a:solidFill>
                              <a:sysClr val="windowText" lastClr="000000"/>
                            </a:solidFill>
                            <a:effectLst/>
                            <a:uLnTx/>
                            <a:uFillTx/>
                            <a:latin typeface="Cambria Math"/>
                          </a:rPr>
                          <m:t>𝑖</m:t>
                        </m:r>
                      </m:sub>
                    </m:sSub>
                    <m:r>
                      <a:rPr kumimoji="0" lang="es-ES" sz="8800" b="0" i="1" u="none" strike="noStrike" kern="1200" cap="none" spc="0" normalizeH="0" baseline="0" noProof="0">
                        <a:ln>
                          <a:noFill/>
                        </a:ln>
                        <a:solidFill>
                          <a:sysClr val="windowText" lastClr="000000"/>
                        </a:solidFill>
                        <a:effectLst/>
                        <a:uLnTx/>
                        <a:uFillTx/>
                        <a:latin typeface="Cambria Math"/>
                      </a:rPr>
                      <m:t>= </m:t>
                    </m:r>
                    <m:f>
                      <m:fPr>
                        <m:ctrlPr>
                          <a:rPr kumimoji="0" lang="es-ES"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sSub>
                          <m:sSubPr>
                            <m:ctrlPr>
                              <a:rPr kumimoji="0" lang="es-AR"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AR" sz="8800" b="0" i="1" u="none" strike="noStrike" kern="1200" cap="none" spc="0" normalizeH="0" baseline="0" noProof="0">
                                <a:ln>
                                  <a:noFill/>
                                </a:ln>
                                <a:solidFill>
                                  <a:sysClr val="windowText" lastClr="000000"/>
                                </a:solidFill>
                                <a:effectLst/>
                                <a:uLnTx/>
                                <a:uFillTx/>
                                <a:latin typeface="Cambria Math"/>
                              </a:rPr>
                              <m:t>𝑖</m:t>
                            </m:r>
                          </m:sub>
                        </m:sSub>
                        <m:r>
                          <a:rPr kumimoji="0" lang="es-ES" sz="8800" b="0" i="1" u="none" strike="noStrike" kern="1200" cap="none" spc="0" normalizeH="0" baseline="0" noProof="0" smtClean="0">
                            <a:ln>
                              <a:noFill/>
                            </a:ln>
                            <a:solidFill>
                              <a:sysClr val="windowText" lastClr="000000"/>
                            </a:solidFill>
                            <a:effectLst/>
                            <a:uLnTx/>
                            <a:uFillTx/>
                            <a:latin typeface="Cambria Math"/>
                          </a:rPr>
                          <m:t>−</m:t>
                        </m:r>
                        <m:acc>
                          <m:accPr>
                            <m:chr m:val="̅"/>
                            <m:ctrlPr>
                              <a:rPr kumimoji="0" lang="es-AR"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acc>
                      </m:num>
                      <m:den>
                        <m:sSub>
                          <m:sSubPr>
                            <m:ctrlPr>
                              <a:rPr kumimoji="0" lang="es-AR"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𝑠</m:t>
                            </m:r>
                          </m:e>
                          <m:sub>
                            <m:r>
                              <a:rPr kumimoji="0" lang="es-ES" sz="8800" b="0" i="1" u="none" strike="noStrike" kern="1200" cap="none" spc="0" normalizeH="0" baseline="-25000" noProof="0">
                                <a:ln>
                                  <a:noFill/>
                                </a:ln>
                                <a:solidFill>
                                  <a:sysClr val="windowText" lastClr="000000"/>
                                </a:solidFill>
                                <a:effectLst/>
                                <a:uLnTx/>
                                <a:uFillTx/>
                                <a:latin typeface="Cambria Math"/>
                              </a:rPr>
                              <m:t>𝑋</m:t>
                            </m:r>
                          </m:sub>
                        </m:sSub>
                      </m:den>
                    </m:f>
                  </m:oMath>
                </a14:m>
                <a:r>
                  <a:rPr kumimoji="0" lang="es-ES" altLang="es-ES" sz="8800" b="0" i="0" u="none" strike="noStrike" kern="1200" cap="none" spc="0" normalizeH="0" baseline="-25000" noProof="0" dirty="0">
                    <a:ln>
                      <a:noFill/>
                    </a:ln>
                    <a:solidFill>
                      <a:sysClr val="windowText" lastClr="000000"/>
                    </a:solidFill>
                    <a:effectLst/>
                    <a:uLnTx/>
                    <a:uFillTx/>
                    <a:latin typeface="Trebuchet MS (cuerpo)"/>
                  </a:rPr>
                  <a:t>     </a:t>
                </a:r>
                <a:r>
                  <a:rPr kumimoji="0" lang="es-ES" altLang="es-ES" sz="8800" b="0" i="0" u="none" strike="noStrike" kern="1200" cap="none" spc="0" normalizeH="0" baseline="0" noProof="0" dirty="0" smtClean="0">
                    <a:ln>
                      <a:noFill/>
                    </a:ln>
                    <a:solidFill>
                      <a:sysClr val="windowText" lastClr="000000"/>
                    </a:solidFill>
                    <a:effectLst/>
                    <a:uLnTx/>
                    <a:uFillTx/>
                    <a:latin typeface="Trebuchet MS (cuerpo)"/>
                  </a:rPr>
                  <a:t>para </a:t>
                </a:r>
                <a:r>
                  <a:rPr kumimoji="0" lang="es-ES" altLang="es-ES" sz="8800" b="0" i="0" u="none" strike="noStrike" kern="1200" cap="none" spc="0" normalizeH="0" baseline="0" noProof="0" dirty="0">
                    <a:ln>
                      <a:noFill/>
                    </a:ln>
                    <a:solidFill>
                      <a:sysClr val="windowText" lastClr="000000"/>
                    </a:solidFill>
                    <a:effectLst/>
                    <a:uLnTx/>
                    <a:uFillTx/>
                    <a:latin typeface="Trebuchet MS (cuerpo)"/>
                  </a:rPr>
                  <a:t>una muestra </a:t>
                </a:r>
                <a:r>
                  <a:rPr kumimoji="0" lang="es-ES" altLang="es-ES" sz="8800" b="0" i="0" u="none" strike="noStrike" kern="1200" cap="none" spc="0" normalizeH="0" baseline="0" noProof="0" dirty="0" smtClean="0">
                    <a:ln>
                      <a:noFill/>
                    </a:ln>
                    <a:solidFill>
                      <a:sysClr val="windowText" lastClr="000000"/>
                    </a:solidFill>
                    <a:effectLst/>
                    <a:uLnTx/>
                    <a:uFillTx/>
                    <a:latin typeface="Trebuchet MS (cuerpo)"/>
                  </a:rPr>
                  <a:t>o </a:t>
                </a:r>
                <a:r>
                  <a:rPr kumimoji="0" lang="es-ES" altLang="es-ES" sz="8800" b="0" i="0" u="none" strike="noStrike" kern="1200" cap="none" spc="0" normalizeH="0" baseline="0" noProof="0" dirty="0">
                    <a:ln>
                      <a:noFill/>
                    </a:ln>
                    <a:solidFill>
                      <a:sysClr val="windowText" lastClr="000000"/>
                    </a:solidFill>
                    <a:effectLst/>
                    <a:uLnTx/>
                    <a:uFillTx/>
                    <a:latin typeface="Trebuchet MS (cuerpo)"/>
                  </a:rPr>
                  <a:t>bien </a:t>
                </a:r>
                <a:r>
                  <a:rPr kumimoji="0" lang="es-ES" altLang="es-ES" sz="8800" b="0" i="0" u="none" strike="noStrike" kern="1200" cap="none" spc="0" normalizeH="0" baseline="0" noProof="0" dirty="0" smtClean="0">
                    <a:ln>
                      <a:noFill/>
                    </a:ln>
                    <a:solidFill>
                      <a:sysClr val="windowText" lastClr="000000"/>
                    </a:solidFill>
                    <a:effectLst/>
                    <a:uLnTx/>
                    <a:uFillTx/>
                    <a:latin typeface="Trebuchet MS (cuerpo)"/>
                  </a:rPr>
                  <a:t>como</a:t>
                </a:r>
              </a:p>
              <a:p>
                <a:pPr marL="0" lvl="0" indent="0">
                  <a:spcBef>
                    <a:spcPct val="0"/>
                  </a:spcBef>
                  <a:spcAft>
                    <a:spcPts val="1200"/>
                  </a:spcAft>
                  <a:buClrTx/>
                  <a:buNone/>
                </a:pPr>
                <a:r>
                  <a:rPr kumimoji="0" lang="es-ES" altLang="es-ES" sz="8800" b="0" i="0" u="none" strike="noStrike" kern="1200" cap="none" spc="0" normalizeH="0" baseline="0" noProof="0" dirty="0" smtClean="0">
                    <a:ln>
                      <a:noFill/>
                    </a:ln>
                    <a:solidFill>
                      <a:sysClr val="windowText" lastClr="000000"/>
                    </a:solidFill>
                    <a:effectLst/>
                    <a:uLnTx/>
                    <a:uFillTx/>
                    <a:latin typeface="Trebuchet MS (cuerpo)"/>
                  </a:rPr>
                  <a:t>			</a:t>
                </a:r>
                <a14:m>
                  <m:oMath xmlns:m="http://schemas.openxmlformats.org/officeDocument/2006/math">
                    <m:sSub>
                      <m:sSubPr>
                        <m:ctrlPr>
                          <a:rPr kumimoji="0" lang="es-ES" sz="88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𝑧</m:t>
                        </m:r>
                      </m:e>
                      <m:sub>
                        <m:r>
                          <a:rPr kumimoji="0" lang="es-ES" sz="8800" b="0" i="1" u="none" strike="noStrike" kern="1200" cap="none" spc="0" normalizeH="0" baseline="0" noProof="0">
                            <a:ln>
                              <a:noFill/>
                            </a:ln>
                            <a:solidFill>
                              <a:sysClr val="windowText" lastClr="000000"/>
                            </a:solidFill>
                            <a:effectLst/>
                            <a:uLnTx/>
                            <a:uFillTx/>
                            <a:latin typeface="Cambria Math"/>
                          </a:rPr>
                          <m:t>𝑖</m:t>
                        </m:r>
                      </m:sub>
                    </m:sSub>
                    <m:r>
                      <a:rPr kumimoji="0" lang="es-ES" sz="8800" b="0" i="1" u="none" strike="noStrike" kern="1200" cap="none" spc="0" normalizeH="0" baseline="0" noProof="0">
                        <a:ln>
                          <a:noFill/>
                        </a:ln>
                        <a:solidFill>
                          <a:sysClr val="windowText" lastClr="000000"/>
                        </a:solidFill>
                        <a:effectLst/>
                        <a:uLnTx/>
                        <a:uFillTx/>
                        <a:latin typeface="Cambria Math"/>
                      </a:rPr>
                      <m:t>= </m:t>
                    </m:r>
                    <m:f>
                      <m:fPr>
                        <m:ctrlPr>
                          <a:rPr kumimoji="0" lang="es-ES"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sSub>
                          <m:sSubPr>
                            <m:ctrlPr>
                              <a:rPr kumimoji="0" lang="es-AR" sz="88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8800" b="0" i="1" u="none" strike="noStrike" kern="1200" cap="none" spc="0" normalizeH="0" baseline="0" noProof="0" smtClean="0">
                                <a:ln>
                                  <a:noFill/>
                                </a:ln>
                                <a:solidFill>
                                  <a:sysClr val="windowText" lastClr="000000"/>
                                </a:solidFill>
                                <a:effectLst/>
                                <a:uLnTx/>
                                <a:uFillTx/>
                                <a:latin typeface="Cambria Math"/>
                              </a:rPr>
                              <m:t>𝑥</m:t>
                            </m:r>
                          </m:e>
                          <m:sub>
                            <m:r>
                              <a:rPr kumimoji="0" lang="es-AR" sz="8800" b="0" i="1" u="none" strike="noStrike" kern="1200" cap="none" spc="0" normalizeH="0" baseline="0" noProof="0">
                                <a:ln>
                                  <a:noFill/>
                                </a:ln>
                                <a:solidFill>
                                  <a:sysClr val="windowText" lastClr="000000"/>
                                </a:solidFill>
                                <a:effectLst/>
                                <a:uLnTx/>
                                <a:uFillTx/>
                                <a:latin typeface="Cambria Math"/>
                              </a:rPr>
                              <m:t>𝑖</m:t>
                            </m:r>
                          </m:sub>
                        </m:sSub>
                        <m:r>
                          <a:rPr kumimoji="0" lang="es-ES" sz="8800" b="0" i="1" u="none" strike="noStrike" kern="1200" cap="none" spc="0" normalizeH="0" baseline="0" noProof="0">
                            <a:ln>
                              <a:noFill/>
                            </a:ln>
                            <a:solidFill>
                              <a:sysClr val="windowText" lastClr="000000"/>
                            </a:solidFill>
                            <a:effectLst/>
                            <a:uLnTx/>
                            <a:uFillTx/>
                            <a:latin typeface="Cambria Math"/>
                          </a:rPr>
                          <m:t>−</m:t>
                        </m:r>
                        <m:r>
                          <a:rPr kumimoji="0" lang="es-AR" sz="88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𝜇</m:t>
                        </m:r>
                      </m:num>
                      <m:den>
                        <m:r>
                          <a:rPr kumimoji="0" lang="es-AR" sz="88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𝜎</m:t>
                        </m:r>
                      </m:den>
                    </m:f>
                  </m:oMath>
                </a14:m>
                <a:r>
                  <a:rPr kumimoji="0" lang="es-ES" altLang="es-ES" sz="8800" b="0" i="0" u="none" strike="noStrike" kern="1200" cap="none" spc="0" normalizeH="0" baseline="-25000" noProof="0" dirty="0">
                    <a:ln>
                      <a:noFill/>
                    </a:ln>
                    <a:solidFill>
                      <a:sysClr val="windowText" lastClr="000000"/>
                    </a:solidFill>
                    <a:effectLst/>
                    <a:uLnTx/>
                    <a:uFillTx/>
                    <a:latin typeface="Trebuchet MS (cuerpo)"/>
                  </a:rPr>
                  <a:t>     </a:t>
                </a:r>
                <a:r>
                  <a:rPr kumimoji="0" lang="es-ES" altLang="es-ES" sz="8800" b="0" i="0" u="none" strike="noStrike" kern="1200" cap="none" spc="0" normalizeH="0" baseline="0" noProof="0" dirty="0">
                    <a:ln>
                      <a:noFill/>
                    </a:ln>
                    <a:solidFill>
                      <a:sysClr val="windowText" lastClr="000000"/>
                    </a:solidFill>
                    <a:effectLst/>
                    <a:uLnTx/>
                    <a:uFillTx/>
                    <a:latin typeface="Trebuchet MS (cuerpo)"/>
                  </a:rPr>
                  <a:t>para una </a:t>
                </a:r>
                <a:r>
                  <a:rPr kumimoji="0" lang="es-ES" altLang="es-ES" sz="8800" b="0" i="0" u="none" strike="noStrike" kern="1200" cap="none" spc="0" normalizeH="0" baseline="0" noProof="0" dirty="0" smtClean="0">
                    <a:ln>
                      <a:noFill/>
                    </a:ln>
                    <a:solidFill>
                      <a:sysClr val="windowText" lastClr="000000"/>
                    </a:solidFill>
                    <a:effectLst/>
                    <a:uLnTx/>
                    <a:uFillTx/>
                    <a:latin typeface="Trebuchet MS (cuerpo)"/>
                  </a:rPr>
                  <a:t>población.</a:t>
                </a:r>
                <a:endParaRPr kumimoji="0" lang="es-ES" altLang="es-ES" sz="88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l"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_tradnl" altLang="es-ES" sz="8800" b="0" i="0" u="none" strike="noStrike" kern="1200" cap="none" spc="0" normalizeH="0" baseline="0" noProof="0" dirty="0">
                  <a:ln>
                    <a:noFill/>
                  </a:ln>
                  <a:solidFill>
                    <a:sysClr val="windowText" lastClr="000000"/>
                  </a:solidFill>
                  <a:effectLst/>
                  <a:uLnTx/>
                  <a:uFillTx/>
                  <a:latin typeface="Trebuchet MS (cuerpo)"/>
                </a:endParaRPr>
              </a:p>
              <a:p>
                <a:pPr marL="228600" marR="0" lvl="0" indent="-228600" algn="l"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_tradnl" altLang="es-ES" sz="96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228600" marR="0" lvl="0" indent="-228600" algn="l" defTabSz="914400" rtl="0" eaLnBrk="1" fontAlgn="auto" latinLnBrk="0" hangingPunct="1">
                  <a:lnSpc>
                    <a:spcPct val="120000"/>
                  </a:lnSpc>
                  <a:spcBef>
                    <a:spcPct val="0"/>
                  </a:spcBef>
                  <a:spcAft>
                    <a:spcPts val="0"/>
                  </a:spcAft>
                  <a:buClrTx/>
                  <a:buSzTx/>
                  <a:buFont typeface="Arial" panose="020B0604020202020204" pitchFamily="34" charset="0"/>
                  <a:buNone/>
                  <a:tabLst/>
                  <a:defRPr/>
                </a:pPr>
                <a:r>
                  <a:rPr kumimoji="0" lang="es-ES_tradnl" altLang="es-ES" sz="96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endParaRPr kumimoji="0" lang="es-ES" altLang="es-ES" sz="96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ct val="120000"/>
                  </a:spcBef>
                  <a:spcAft>
                    <a:spcPct val="70000"/>
                  </a:spcAft>
                  <a:buClr>
                    <a:sysClr val="windowText" lastClr="000000"/>
                  </a:buClr>
                  <a:buSzTx/>
                  <a:buFont typeface="Arial" panose="020B0604020202020204" pitchFamily="34" charset="0"/>
                  <a:buNone/>
                  <a:tabLst/>
                  <a:defRPr/>
                </a:pPr>
                <a:endParaRPr kumimoji="0" lang="es-ES" altLang="es-ES"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ct val="120000"/>
                  </a:spcBef>
                  <a:spcAft>
                    <a:spcPct val="70000"/>
                  </a:spcAft>
                  <a:buClr>
                    <a:sysClr val="windowText" lastClr="000000"/>
                  </a:buClr>
                  <a:buSzTx/>
                  <a:buFont typeface="Arial" panose="020B0604020202020204" pitchFamily="34" charset="0"/>
                  <a:buNone/>
                  <a:tabLst/>
                  <a:defRPr/>
                </a:pPr>
                <a:endParaRPr kumimoji="0" lang="es-ES" altLang="es-ES"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ct val="120000"/>
                  </a:spcBef>
                  <a:spcAft>
                    <a:spcPct val="70000"/>
                  </a:spcAft>
                  <a:buClr>
                    <a:sysClr val="windowText" lastClr="000000"/>
                  </a:buClr>
                  <a:buSzTx/>
                  <a:buFont typeface="Arial" panose="020B0604020202020204" pitchFamily="34" charset="0"/>
                  <a:buNone/>
                  <a:tabLst/>
                  <a:defRPr/>
                </a:pPr>
                <a:endParaRPr kumimoji="0" lang="es-ES" altLang="es-ES"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mc:Choice>
        <mc:Fallback xmlns="">
          <p:sp>
            <p:nvSpPr>
              <p:cNvPr id="7" name="Marcador de contenido 2">
                <a:extLst>
                  <a:ext uri="{FF2B5EF4-FFF2-40B4-BE49-F238E27FC236}">
                    <a16:creationId xmlns:a16="http://schemas.microsoft.com/office/drawing/2014/main" id="{3305A651-89B4-4BEC-8D2C-C47BAFDB0532}"/>
                  </a:ext>
                </a:extLst>
              </p:cNvPr>
              <p:cNvSpPr txBox="1">
                <a:spLocks noRot="1" noChangeAspect="1" noMove="1" noResize="1" noEditPoints="1" noAdjustHandles="1" noChangeArrowheads="1" noChangeShapeType="1" noTextEdit="1"/>
              </p:cNvSpPr>
              <p:nvPr/>
            </p:nvSpPr>
            <p:spPr>
              <a:xfrm>
                <a:off x="502920" y="583741"/>
                <a:ext cx="11262360" cy="5176146"/>
              </a:xfrm>
              <a:prstGeom prst="rect">
                <a:avLst/>
              </a:prstGeom>
              <a:blipFill>
                <a:blip r:embed="rId2"/>
                <a:stretch>
                  <a:fillRect l="-866" t="-824" r="-812"/>
                </a:stretch>
              </a:blipFill>
            </p:spPr>
            <p:txBody>
              <a:bodyPr/>
              <a:lstStyle/>
              <a:p>
                <a:r>
                  <a:rPr lang="es-ES">
                    <a:noFill/>
                  </a:rPr>
                  <a:t> </a:t>
                </a:r>
              </a:p>
            </p:txBody>
          </p:sp>
        </mc:Fallback>
      </mc:AlternateContent>
    </p:spTree>
    <p:extLst>
      <p:ext uri="{BB962C8B-B14F-4D97-AF65-F5344CB8AC3E}">
        <p14:creationId xmlns:p14="http://schemas.microsoft.com/office/powerpoint/2010/main" val="238030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EBB7FAA-A1F4-4C9B-B177-37752F546F81}"/>
                  </a:ext>
                </a:extLst>
              </p:cNvPr>
              <p:cNvSpPr txBox="1">
                <a:spLocks/>
              </p:cNvSpPr>
              <p:nvPr/>
            </p:nvSpPr>
            <p:spPr>
              <a:xfrm>
                <a:off x="208280" y="338190"/>
                <a:ext cx="11551920" cy="540221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228600" marR="0" lvl="0" indent="-228600" algn="just" defTabSz="914400" rtl="0" eaLnBrk="1" fontAlgn="auto" latinLnBrk="0" hangingPunct="1">
                  <a:lnSpc>
                    <a:spcPct val="100000"/>
                  </a:lnSpc>
                  <a:spcBef>
                    <a:spcPct val="0"/>
                  </a:spcBef>
                  <a:spcAft>
                    <a:spcPts val="1200"/>
                  </a:spcAft>
                  <a:buClrTx/>
                  <a:buSzTx/>
                  <a:buFont typeface="Wingdings" panose="05000000000000000000" pitchFamily="2" charset="2"/>
                  <a:buChar char="§"/>
                  <a:tabLst/>
                  <a:defRPr/>
                </a:pP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La puntuación típica </a:t>
                </a:r>
                <a14:m>
                  <m:oMath xmlns:m="http://schemas.openxmlformats.org/officeDocument/2006/math">
                    <m:sSub>
                      <m:sSub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𝑧</m:t>
                        </m:r>
                      </m:e>
                      <m:sub>
                        <m:r>
                          <a:rPr kumimoji="0" lang="es-ES" sz="2200" b="0" i="1" u="none" strike="noStrike" kern="1200" cap="none" spc="0" normalizeH="0" baseline="0" noProof="0">
                            <a:ln>
                              <a:noFill/>
                            </a:ln>
                            <a:solidFill>
                              <a:sysClr val="windowText" lastClr="000000"/>
                            </a:solidFill>
                            <a:effectLst/>
                            <a:uLnTx/>
                            <a:uFillTx/>
                            <a:latin typeface="Cambria Math"/>
                          </a:rPr>
                          <m:t>𝑖</m:t>
                        </m:r>
                      </m:sub>
                    </m:sSub>
                  </m:oMath>
                </a14:m>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 indica a cuántas desviaciones estándar por encima o por debajo de la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media</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e</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stá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el puntaje</a:t>
                </a:r>
                <a14:m>
                  <m:oMath xmlns:m="http://schemas.openxmlformats.org/officeDocument/2006/math">
                    <m:sSub>
                      <m:sSub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smtClean="0">
                            <a:ln>
                              <a:noFill/>
                            </a:ln>
                            <a:solidFill>
                              <a:sysClr val="windowText" lastClr="000000"/>
                            </a:solidFill>
                            <a:effectLst/>
                            <a:uLnTx/>
                            <a:uFillTx/>
                            <a:latin typeface="Cambria Math"/>
                          </a:rPr>
                          <m:t>  </m:t>
                        </m:r>
                        <m:r>
                          <a:rPr kumimoji="0" lang="es-ES" sz="2200" b="0" i="1" u="none" strike="noStrike" kern="1200" cap="none" spc="0" normalizeH="0" baseline="0" noProof="0" smtClean="0">
                            <a:ln>
                              <a:noFill/>
                            </a:ln>
                            <a:solidFill>
                              <a:sysClr val="windowText" lastClr="000000"/>
                            </a:solidFill>
                            <a:effectLst/>
                            <a:uLnTx/>
                            <a:uFillTx/>
                            <a:latin typeface="Cambria Math"/>
                          </a:rPr>
                          <m:t>𝑥</m:t>
                        </m:r>
                      </m:e>
                      <m:sub>
                        <m:r>
                          <a:rPr kumimoji="0" lang="es-ES" sz="2200" b="0" i="1" u="none" strike="noStrike" kern="1200" cap="none" spc="0" normalizeH="0" baseline="0" noProof="0">
                            <a:ln>
                              <a:noFill/>
                            </a:ln>
                            <a:solidFill>
                              <a:sysClr val="windowText" lastClr="000000"/>
                            </a:solidFill>
                            <a:effectLst/>
                            <a:uLnTx/>
                            <a:uFillTx/>
                            <a:latin typeface="Cambria Math"/>
                          </a:rPr>
                          <m:t>𝑖</m:t>
                        </m:r>
                      </m:sub>
                    </m:sSub>
                    <m:r>
                      <a:rPr kumimoji="0" lang="es-ES" sz="2200" b="0" i="0" u="none" strike="noStrike" kern="1200" cap="none" spc="0" normalizeH="0" baseline="0" noProof="0" smtClean="0">
                        <a:ln>
                          <a:noFill/>
                        </a:ln>
                        <a:solidFill>
                          <a:sysClr val="windowText" lastClr="000000"/>
                        </a:solidFill>
                        <a:effectLst/>
                        <a:uLnTx/>
                        <a:uFillTx/>
                        <a:latin typeface="Cambria Math"/>
                      </a:rPr>
                      <m:t>;</m:t>
                    </m:r>
                  </m:oMath>
                </a14:m>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 de este modo se estandariza el alejamiento que tiene una observación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particular</a:t>
                </a:r>
                <a:r>
                  <a:rPr lang="es-ES_tradnl" altLang="es-ES" sz="2200" cap="none" dirty="0">
                    <a:solidFill>
                      <a:sysClr val="windowText" lastClr="000000"/>
                    </a:solidFill>
                    <a:latin typeface="Trebuchet MS (cuerpo)"/>
                  </a:rPr>
                  <a:t> </a:t>
                </a:r>
                <a:r>
                  <a:rPr lang="es-ES_tradnl" altLang="es-ES" sz="2200" cap="none" dirty="0" smtClean="0">
                    <a:solidFill>
                      <a:sysClr val="windowText" lastClr="000000"/>
                    </a:solidFill>
                    <a:latin typeface="Trebuchet MS (cuerpo)"/>
                  </a:rPr>
                  <a:t>con r</a:t>
                </a:r>
                <a:r>
                  <a:rPr kumimoji="0" lang="es-ES_tradnl" altLang="es-ES" sz="2200" b="0" i="0" u="none" strike="noStrike" kern="1200" cap="none" spc="0" normalizeH="0" baseline="0" noProof="0" dirty="0" err="1" smtClean="0">
                    <a:ln>
                      <a:noFill/>
                    </a:ln>
                    <a:solidFill>
                      <a:sysClr val="windowText" lastClr="000000"/>
                    </a:solidFill>
                    <a:effectLst/>
                    <a:uLnTx/>
                    <a:uFillTx/>
                    <a:latin typeface="Trebuchet MS (cuerpo)"/>
                  </a:rPr>
                  <a:t>especto</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la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media,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por lo cual se dice que se ha expresado la posición de un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sujeto</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relativa al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grupo de pertenencia,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en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términos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de desviaciones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estándar. Es tomar</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como unidad de medida la desviación estándar.</a:t>
                </a:r>
                <a:endParaRPr lang="es-ES_tradnl" altLang="es-ES" sz="2200" cap="none" dirty="0">
                  <a:solidFill>
                    <a:sysClr val="windowText" lastClr="000000"/>
                  </a:solidFill>
                  <a:latin typeface="Trebuchet MS (cuerpo)"/>
                </a:endParaRPr>
              </a:p>
              <a:p>
                <a:pPr marL="228600" marR="0" lvl="0" indent="-228600" algn="just" defTabSz="914400" rtl="0" eaLnBrk="1" fontAlgn="auto" latinLnBrk="0" hangingPunct="1">
                  <a:lnSpc>
                    <a:spcPct val="100000"/>
                  </a:lnSpc>
                  <a:spcBef>
                    <a:spcPct val="0"/>
                  </a:spcBef>
                  <a:spcAft>
                    <a:spcPts val="1200"/>
                  </a:spcAft>
                  <a:buClrTx/>
                  <a:buSzTx/>
                  <a:buFont typeface="Wingdings" panose="05000000000000000000" pitchFamily="2" charset="2"/>
                  <a:buChar char="§"/>
                  <a:tabLst/>
                  <a:defRPr/>
                </a:pP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Sobre la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base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de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las propiedades mencionadas para la media y la varianza de una variable  </a:t>
                </a:r>
                <a:r>
                  <a:rPr kumimoji="0" lang="es-ES_tradnl" altLang="es-ES" sz="2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X</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en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secciones</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anteriores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se puede deducir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que</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l</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a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puntuación típica </a:t>
                </a:r>
                <a:r>
                  <a:rPr kumimoji="0" lang="es-ES_tradnl" altLang="es-ES" sz="2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Z</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tiene media igual a cero y varianza y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desviación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estándar iguales a uno</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a:t>
                </a:r>
              </a:p>
              <a:p>
                <a:pPr marL="228600" marR="0" lvl="0" indent="-228600" algn="just" defTabSz="914400" rtl="0" eaLnBrk="1" fontAlgn="auto" latinLnBrk="0" hangingPunct="1">
                  <a:lnSpc>
                    <a:spcPct val="100000"/>
                  </a:lnSpc>
                  <a:spcBef>
                    <a:spcPct val="0"/>
                  </a:spcBef>
                  <a:spcAft>
                    <a:spcPts val="1200"/>
                  </a:spcAft>
                  <a:buClrTx/>
                  <a:buSzTx/>
                  <a:buFont typeface="Wingdings" panose="05000000000000000000" pitchFamily="2" charset="2"/>
                  <a:buChar char="§"/>
                  <a:tabLst/>
                  <a:defRPr/>
                </a:pP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Las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puntuaciones típicas permiten hacer comparaciones, llevando los resultados a una escala común. Son útiles en los siguientes casos:</a:t>
                </a:r>
              </a:p>
              <a:p>
                <a:pPr marL="0" marR="0" lvl="0" indent="0" algn="just"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Hacer comparaciones entre unidades de distintos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grupos;</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e</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s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decir, comparar </a:t>
                </a:r>
                <a:r>
                  <a:rPr kumimoji="0" lang="es-ES_tradnl" altLang="es-ES" sz="2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Z</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de distintas observaciones de un mismo sujeto o de sujetos diferentes.</a:t>
                </a:r>
              </a:p>
              <a:p>
                <a:pPr marL="0" marR="0" lvl="0" indent="0" algn="just" defTabSz="914400" rtl="0" eaLnBrk="1" fontAlgn="auto" latinLnBrk="0" hangingPunct="1">
                  <a:lnSpc>
                    <a:spcPct val="100000"/>
                  </a:lnSpc>
                  <a:spcBef>
                    <a:spcPct val="0"/>
                  </a:spcBef>
                  <a:spcAft>
                    <a:spcPts val="1200"/>
                  </a:spcAft>
                  <a:buClrTx/>
                  <a:buSzTx/>
                  <a:buFont typeface="Arial" panose="020B0604020202020204" pitchFamily="34" charset="0"/>
                  <a:buNone/>
                  <a:tabLst/>
                  <a:defRPr/>
                </a:pP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Hacer comparaciones entre variables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medidas en distintas unidades (p.ej. metros</a:t>
                </a:r>
                <a:r>
                  <a:rPr kumimoji="0" lang="es-ES_tradnl" altLang="es-ES" sz="2200" b="0" i="0" u="none" strike="noStrike" kern="1200" cap="none" spc="0" normalizeH="0" noProof="0" dirty="0" smtClean="0">
                    <a:ln>
                      <a:noFill/>
                    </a:ln>
                    <a:solidFill>
                      <a:sysClr val="windowText" lastClr="000000"/>
                    </a:solidFill>
                    <a:effectLst/>
                    <a:uLnTx/>
                    <a:uFillTx/>
                    <a:latin typeface="Trebuchet MS (cuerpo)"/>
                  </a:rPr>
                  <a:t> y centímetros) o de diferente naturaleza (como peso y estatura), ya que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los puntajes </a:t>
                </a:r>
                <a:r>
                  <a:rPr kumimoji="0" lang="es-ES_tradnl" altLang="es-ES" sz="2200" b="0" i="1"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Z</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200" b="0" i="0" u="none" strike="noStrike" kern="1200" cap="none" spc="0" normalizeH="0" baseline="0" noProof="0" dirty="0">
                    <a:ln>
                      <a:noFill/>
                    </a:ln>
                    <a:solidFill>
                      <a:sysClr val="windowText" lastClr="000000"/>
                    </a:solidFill>
                    <a:effectLst/>
                    <a:uLnTx/>
                    <a:uFillTx/>
                    <a:latin typeface="Trebuchet MS (cuerpo)"/>
                  </a:rPr>
                  <a:t>son </a:t>
                </a:r>
                <a:r>
                  <a:rPr kumimoji="0" lang="es-ES_tradnl" altLang="es-ES" sz="2200" b="0" i="0" u="none" strike="noStrike" kern="1200" cap="none" spc="0" normalizeH="0" baseline="0" noProof="0" dirty="0" smtClean="0">
                    <a:ln>
                      <a:noFill/>
                    </a:ln>
                    <a:solidFill>
                      <a:sysClr val="windowText" lastClr="000000"/>
                    </a:solidFill>
                    <a:effectLst/>
                    <a:uLnTx/>
                    <a:uFillTx/>
                    <a:latin typeface="Trebuchet MS (cuerpo)"/>
                  </a:rPr>
                  <a:t>adimensionales.</a:t>
                </a:r>
                <a:endParaRPr kumimoji="0" lang="es-ES_tradnl" altLang="es-ES"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0"/>
                  </a:spcAft>
                  <a:buClrTx/>
                  <a:buSzTx/>
                  <a:buFont typeface="Arial" panose="020B0604020202020204" pitchFamily="34" charset="0"/>
                  <a:buNone/>
                  <a:tabLst/>
                  <a:defRPr/>
                </a:pPr>
                <a:endParaRPr kumimoji="0" lang="es-ES" altLang="es-ES" sz="2200" b="0" i="0" u="none" strike="noStrike" kern="1200" cap="none" spc="0" normalizeH="0" baseline="-2500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200" b="0" i="0" u="none" strike="noStrike" kern="1200" cap="none" spc="0" normalizeH="0" baseline="0" noProof="0" dirty="0">
                  <a:ln>
                    <a:noFill/>
                  </a:ln>
                  <a:solidFill>
                    <a:sysClr val="windowText" lastClr="000000"/>
                  </a:solidFill>
                  <a:effectLst/>
                  <a:uLnTx/>
                  <a:uFillTx/>
                  <a:latin typeface="Trebuchet MS (cuerpo)"/>
                </a:endParaRPr>
              </a:p>
            </p:txBody>
          </p:sp>
        </mc:Choice>
        <mc:Fallback xmlns="">
          <p:sp>
            <p:nvSpPr>
              <p:cNvPr id="3" name="Marcador de contenido 2">
                <a:extLst>
                  <a:ext uri="{FF2B5EF4-FFF2-40B4-BE49-F238E27FC236}">
                    <a16:creationId xmlns:a16="http://schemas.microsoft.com/office/drawing/2014/main" id="{9EBB7FAA-A1F4-4C9B-B177-37752F546F81}"/>
                  </a:ext>
                </a:extLst>
              </p:cNvPr>
              <p:cNvSpPr txBox="1">
                <a:spLocks noRot="1" noChangeAspect="1" noMove="1" noResize="1" noEditPoints="1" noAdjustHandles="1" noChangeArrowheads="1" noChangeShapeType="1" noTextEdit="1"/>
              </p:cNvSpPr>
              <p:nvPr/>
            </p:nvSpPr>
            <p:spPr>
              <a:xfrm>
                <a:off x="208280" y="338190"/>
                <a:ext cx="11551920" cy="5402210"/>
              </a:xfrm>
              <a:prstGeom prst="rect">
                <a:avLst/>
              </a:prstGeom>
              <a:blipFill>
                <a:blip r:embed="rId2"/>
                <a:stretch>
                  <a:fillRect l="-686" t="-564" r="-686" b="-8455"/>
                </a:stretch>
              </a:blipFill>
            </p:spPr>
            <p:txBody>
              <a:bodyPr/>
              <a:lstStyle/>
              <a:p>
                <a:r>
                  <a:rPr lang="es-ES">
                    <a:noFill/>
                  </a:rPr>
                  <a:t> </a:t>
                </a:r>
              </a:p>
            </p:txBody>
          </p:sp>
        </mc:Fallback>
      </mc:AlternateContent>
      <p:sp>
        <p:nvSpPr>
          <p:cNvPr id="4" name="3 Rectángulo"/>
          <p:cNvSpPr/>
          <p:nvPr/>
        </p:nvSpPr>
        <p:spPr>
          <a:xfrm>
            <a:off x="5984240" y="5918081"/>
            <a:ext cx="6065520" cy="80021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baseline="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Puntuaciones Típicas </a:t>
            </a:r>
          </a:p>
        </p:txBody>
      </p:sp>
    </p:spTree>
    <p:extLst>
      <p:ext uri="{BB962C8B-B14F-4D97-AF65-F5344CB8AC3E}">
        <p14:creationId xmlns:p14="http://schemas.microsoft.com/office/powerpoint/2010/main" val="37484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7CF3838A-FEC6-4E78-A9A7-A799EA30E14D}"/>
              </a:ext>
            </a:extLst>
          </p:cNvPr>
          <p:cNvSpPr txBox="1">
            <a:spLocks/>
          </p:cNvSpPr>
          <p:nvPr/>
        </p:nvSpPr>
        <p:spPr>
          <a:xfrm>
            <a:off x="913776" y="465234"/>
            <a:ext cx="10592424" cy="45944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lang="es-ES_tradnl" altLang="es-ES" sz="3100" cap="none" dirty="0" smtClean="0">
                <a:solidFill>
                  <a:sysClr val="windowText" lastClr="000000"/>
                </a:solidFill>
                <a:latin typeface="Trebuchet MS (cuerpo)"/>
              </a:rPr>
              <a:t>Comparación entre </a:t>
            </a:r>
            <a:r>
              <a:rPr kumimoji="0" lang="es-ES_tradnl" altLang="es-ES" sz="3100" b="0" i="0" u="none" strike="noStrike" kern="1200" cap="none" spc="0" normalizeH="0" baseline="0" noProof="0" dirty="0" smtClean="0">
                <a:ln>
                  <a:noFill/>
                </a:ln>
                <a:solidFill>
                  <a:sysClr val="windowText" lastClr="000000"/>
                </a:solidFill>
                <a:effectLst/>
                <a:uLnTx/>
                <a:uFillTx/>
                <a:latin typeface="Trebuchet MS (cuerpo)"/>
              </a:rPr>
              <a:t>distintas variables</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3100" b="0" i="0" u="none" strike="noStrike" kern="1200" cap="none" spc="0" normalizeH="0" baseline="0" noProof="0" dirty="0" smtClean="0">
                <a:ln>
                  <a:noFill/>
                </a:ln>
                <a:solidFill>
                  <a:sysClr val="windowText" lastClr="000000"/>
                </a:solidFill>
                <a:effectLst/>
                <a:uLnTx/>
                <a:uFillTx/>
                <a:latin typeface="Trebuchet MS (cuerpo)"/>
              </a:rPr>
              <a:t>Ejemplo:</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altLang="es-ES" sz="3100" b="0" i="0" u="none" strike="noStrike" kern="1200" cap="none" spc="0" normalizeH="0" baseline="0" noProof="0" dirty="0" smtClean="0">
                <a:ln>
                  <a:noFill/>
                </a:ln>
                <a:solidFill>
                  <a:sysClr val="windowText" lastClr="000000"/>
                </a:solidFill>
                <a:effectLst/>
                <a:uLnTx/>
                <a:uFillTx/>
                <a:latin typeface="Trebuchet MS (cuerpo)"/>
              </a:rPr>
              <a:t>Malena obtuvo 13 puntos en una prueba de razonamiento lógico (RL), 12 puntos en una de razonamiento verbal (RV) y 10 puntos en una de memoria visual (MV). Se sabe que las medias y desviaciones típicas de los puntajes de cada prueba son </a:t>
            </a:r>
            <a:r>
              <a:rPr kumimoji="0" lang="es-ES_tradnl" altLang="es-ES" sz="3100" b="0" i="0" u="none" strike="noStrike" kern="1200" cap="none" spc="0" normalizeH="0" baseline="0" noProof="0" dirty="0" smtClean="0">
                <a:ln>
                  <a:noFill/>
                </a:ln>
                <a:solidFill>
                  <a:srgbClr val="FF0000"/>
                </a:solidFill>
                <a:effectLst/>
                <a:uLnTx/>
                <a:uFillTx/>
                <a:latin typeface="Trebuchet MS (cuerpo)"/>
              </a:rPr>
              <a:t>(12,2</a:t>
            </a:r>
            <a:r>
              <a:rPr kumimoji="0" lang="es-ES_tradnl" altLang="es-ES" sz="3100" b="0"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3100" b="0" i="0" u="none" strike="noStrike" kern="1200" cap="none" spc="0" normalizeH="0" baseline="0" noProof="0" dirty="0" smtClean="0">
                <a:ln>
                  <a:noFill/>
                </a:ln>
                <a:solidFill>
                  <a:srgbClr val="002060"/>
                </a:solidFill>
                <a:effectLst/>
                <a:uLnTx/>
                <a:uFillTx/>
                <a:latin typeface="Trebuchet MS (cuerpo)"/>
              </a:rPr>
              <a:t>(14,2</a:t>
            </a:r>
            <a:r>
              <a:rPr kumimoji="0" lang="es-ES_tradnl" altLang="es-ES" sz="3100" b="0" i="0" u="none" strike="noStrike" kern="1200" cap="none" spc="0" normalizeH="0" baseline="0" noProof="0" dirty="0" smtClean="0">
                <a:ln>
                  <a:noFill/>
                </a:ln>
                <a:solidFill>
                  <a:sysClr val="windowText" lastClr="000000"/>
                </a:solidFill>
                <a:effectLst/>
                <a:uLnTx/>
                <a:uFillTx/>
                <a:latin typeface="Trebuchet MS (cuerpo)"/>
              </a:rPr>
              <a:t>) y </a:t>
            </a:r>
            <a:r>
              <a:rPr kumimoji="0" lang="es-ES_tradnl" altLang="es-ES" sz="3100" b="0" i="0" u="none" strike="noStrike" kern="1200" cap="none" spc="0" normalizeH="0" baseline="0" noProof="0" dirty="0" smtClean="0">
                <a:ln>
                  <a:noFill/>
                </a:ln>
                <a:solidFill>
                  <a:srgbClr val="00B050"/>
                </a:solidFill>
                <a:effectLst/>
                <a:uLnTx/>
                <a:uFillTx/>
                <a:latin typeface="Trebuchet MS (cuerpo)"/>
              </a:rPr>
              <a:t>(8,1)</a:t>
            </a:r>
            <a:r>
              <a:rPr kumimoji="0" lang="es-ES_tradnl" altLang="es-ES" sz="3100" b="0" i="0" u="none" strike="noStrike" kern="1200" cap="none" spc="0" normalizeH="0" baseline="0" noProof="0" dirty="0" smtClean="0">
                <a:ln>
                  <a:noFill/>
                </a:ln>
                <a:solidFill>
                  <a:sysClr val="windowText" lastClr="000000"/>
                </a:solidFill>
                <a:effectLst/>
                <a:uLnTx/>
                <a:uFillTx/>
                <a:latin typeface="Trebuchet MS (cuerpo)"/>
              </a:rPr>
              <a:t> respectivamente. ¿En qué prueba tuvo el peor rendimiento relativo?</a:t>
            </a:r>
          </a:p>
          <a:p>
            <a:pPr marL="0" marR="0" lvl="0" indent="0" algn="l" defTabSz="914400" rtl="0" eaLnBrk="1" fontAlgn="auto" latinLnBrk="0" hangingPunct="1">
              <a:lnSpc>
                <a:spcPct val="120000"/>
              </a:lnSpc>
              <a:spcBef>
                <a:spcPts val="1200"/>
              </a:spcBef>
              <a:spcAft>
                <a:spcPts val="0"/>
              </a:spcAft>
              <a:buClr>
                <a:sysClr val="windowText" lastClr="000000"/>
              </a:buClr>
              <a:buSzTx/>
              <a:buFont typeface="Arial" panose="020B0604020202020204" pitchFamily="34" charset="0"/>
              <a:buNone/>
              <a:tabLst/>
              <a:defRPr/>
            </a:pPr>
            <a:r>
              <a:rPr kumimoji="0" lang="es-ES_tradnl" altLang="es-ES" sz="3100" b="1" i="1" u="none" strike="noStrike" kern="1200" cap="all"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Z</a:t>
            </a:r>
            <a:r>
              <a:rPr kumimoji="0" lang="es-ES_tradnl" altLang="es-ES" sz="3100" b="1" i="0" u="none" strike="noStrike" kern="1200" cap="all" spc="0" normalizeH="0" baseline="-25000" noProof="0" dirty="0" smtClean="0">
                <a:ln>
                  <a:noFill/>
                </a:ln>
                <a:solidFill>
                  <a:srgbClr val="FF0000"/>
                </a:solidFill>
                <a:effectLst/>
                <a:uLnTx/>
                <a:uFillTx/>
                <a:latin typeface="Tw Cen MT" panose="020B0602020104020603"/>
              </a:rPr>
              <a:t>RL </a:t>
            </a:r>
            <a:r>
              <a:rPr kumimoji="0" lang="es-ES_tradnl" altLang="es-ES" sz="3100" b="1" i="0" u="none" strike="noStrike" kern="1200" cap="all" spc="0" normalizeH="0" baseline="0" noProof="0" dirty="0" smtClean="0">
                <a:ln>
                  <a:noFill/>
                </a:ln>
                <a:solidFill>
                  <a:srgbClr val="FF0000"/>
                </a:solidFill>
                <a:effectLst/>
                <a:uLnTx/>
                <a:uFillTx/>
                <a:latin typeface="Tw Cen MT" panose="020B0602020104020603"/>
              </a:rPr>
              <a:t>= (13-12)/2 = 0,5</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altLang="es-ES" sz="3100" b="1" i="1" u="none" strike="noStrike" kern="1200" cap="all"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Z</a:t>
            </a:r>
            <a:r>
              <a:rPr kumimoji="0" lang="es-ES_tradnl" altLang="es-ES" sz="3100" b="1" i="0" u="none" strike="noStrike" kern="1200" cap="all" spc="0" normalizeH="0" baseline="-25000" noProof="0" dirty="0" smtClean="0">
                <a:ln>
                  <a:noFill/>
                </a:ln>
                <a:solidFill>
                  <a:srgbClr val="002060"/>
                </a:solidFill>
                <a:effectLst/>
                <a:uLnTx/>
                <a:uFillTx/>
                <a:latin typeface="Tw Cen MT" panose="020B0602020104020603"/>
              </a:rPr>
              <a:t>RV </a:t>
            </a:r>
            <a:r>
              <a:rPr kumimoji="0" lang="es-ES_tradnl" altLang="es-ES" sz="3100" b="1" i="0" u="none" strike="noStrike" kern="1200" cap="all" spc="0" normalizeH="0" baseline="0" noProof="0" dirty="0" smtClean="0">
                <a:ln>
                  <a:noFill/>
                </a:ln>
                <a:solidFill>
                  <a:srgbClr val="002060"/>
                </a:solidFill>
                <a:effectLst/>
                <a:uLnTx/>
                <a:uFillTx/>
                <a:latin typeface="Tw Cen MT" panose="020B0602020104020603"/>
              </a:rPr>
              <a:t>= (12-14)/2 = -1   </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altLang="es-ES" sz="3100" b="1" i="1" u="none" strike="noStrike" kern="1200" cap="all"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Z</a:t>
            </a:r>
            <a:r>
              <a:rPr kumimoji="0" lang="es-ES_tradnl" altLang="es-ES" sz="3100" b="1" i="0" u="none" strike="noStrike" kern="1200" cap="all" spc="0" normalizeH="0" baseline="-25000" noProof="0" dirty="0" smtClean="0">
                <a:ln>
                  <a:noFill/>
                </a:ln>
                <a:solidFill>
                  <a:srgbClr val="00B050"/>
                </a:solidFill>
                <a:effectLst/>
                <a:uLnTx/>
                <a:uFillTx/>
                <a:latin typeface="Tw Cen MT" panose="020B0602020104020603"/>
              </a:rPr>
              <a:t>MV </a:t>
            </a:r>
            <a:r>
              <a:rPr kumimoji="0" lang="es-ES_tradnl" altLang="es-ES" sz="3100" b="1" i="0" u="none" strike="noStrike" kern="1200" cap="all" spc="0" normalizeH="0" baseline="0" noProof="0" dirty="0" smtClean="0">
                <a:ln>
                  <a:noFill/>
                </a:ln>
                <a:solidFill>
                  <a:srgbClr val="00B050"/>
                </a:solidFill>
                <a:effectLst/>
                <a:uLnTx/>
                <a:uFillTx/>
                <a:latin typeface="Tw Cen MT" panose="020B0602020104020603"/>
              </a:rPr>
              <a:t>= (10-8)/1 = 2</a:t>
            </a:r>
          </a:p>
          <a:p>
            <a:pPr marL="228600" marR="0" lvl="0" indent="-228600" algn="l" defTabSz="914400" rtl="0" eaLnBrk="1" fontAlgn="auto" latinLnBrk="0" hangingPunct="1">
              <a:lnSpc>
                <a:spcPct val="120000"/>
              </a:lnSpc>
              <a:spcBef>
                <a:spcPct val="0"/>
              </a:spcBef>
              <a:spcAft>
                <a:spcPts val="0"/>
              </a:spcAft>
              <a:buClr>
                <a:sysClr val="windowText" lastClr="000000"/>
              </a:buClr>
              <a:buSzTx/>
              <a:buFont typeface="Arial" panose="020B0604020202020204" pitchFamily="34" charset="0"/>
              <a:buNone/>
              <a:tabLst/>
              <a:defRPr/>
            </a:pPr>
            <a:endParaRPr kumimoji="0" lang="es-ES_tradnl" altLang="es-ES" sz="51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
        <p:nvSpPr>
          <p:cNvPr id="3" name="15 Elipse">
            <a:extLst>
              <a:ext uri="{FF2B5EF4-FFF2-40B4-BE49-F238E27FC236}">
                <a16:creationId xmlns:a16="http://schemas.microsoft.com/office/drawing/2014/main" id="{13082EE2-3AA9-48E2-8547-DCE0928135F8}"/>
              </a:ext>
            </a:extLst>
          </p:cNvPr>
          <p:cNvSpPr/>
          <p:nvPr/>
        </p:nvSpPr>
        <p:spPr>
          <a:xfrm>
            <a:off x="5052688" y="3407405"/>
            <a:ext cx="842732" cy="1345728"/>
          </a:xfrm>
          <a:prstGeom prst="ellipse">
            <a:avLst/>
          </a:prstGeom>
          <a:noFill/>
          <a:ln w="15875" cap="flat" cmpd="sng" algn="ctr">
            <a:solidFill>
              <a:srgbClr val="0033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3 CuadroTexto"/>
          <p:cNvSpPr txBox="1"/>
          <p:nvPr/>
        </p:nvSpPr>
        <p:spPr>
          <a:xfrm>
            <a:off x="2136048" y="3001916"/>
            <a:ext cx="7056120" cy="1717393"/>
          </a:xfrm>
          <a:prstGeom prst="rect">
            <a:avLst/>
          </a:prstGeom>
          <a:noFill/>
        </p:spPr>
        <p:txBody>
          <a:bodyPr wrap="square" rtlCol="0">
            <a:spAutoFit/>
          </a:bodyPr>
          <a:lstStyle/>
          <a:p>
            <a:pPr marL="228600" lvl="0" indent="-228600" defTabSz="914400">
              <a:lnSpc>
                <a:spcPct val="120000"/>
              </a:lnSpc>
              <a:spcBef>
                <a:spcPct val="0"/>
              </a:spcBef>
              <a:buClr>
                <a:sysClr val="windowText" lastClr="000000"/>
              </a:buClr>
              <a:defRPr/>
            </a:pPr>
            <a:endParaRPr lang="es-ES_tradnl" altLang="es-ES" sz="2200" i="1" dirty="0">
              <a:solidFill>
                <a:sysClr val="windowText" lastClr="000000"/>
              </a:solidFill>
              <a:latin typeface="Trebuchet MS (cuerpo)"/>
            </a:endParaRPr>
          </a:p>
          <a:p>
            <a:pPr marL="228600" lvl="0" indent="-228600" defTabSz="914400">
              <a:lnSpc>
                <a:spcPct val="120000"/>
              </a:lnSpc>
              <a:spcBef>
                <a:spcPct val="0"/>
              </a:spcBef>
              <a:buClr>
                <a:sysClr val="windowText" lastClr="000000"/>
              </a:buClr>
              <a:defRPr/>
            </a:pPr>
            <a:r>
              <a:rPr lang="es-ES_tradnl" altLang="es-ES" sz="2200" i="1" cap="all" dirty="0">
                <a:solidFill>
                  <a:sysClr val="windowText" lastClr="000000"/>
                </a:solidFill>
                <a:latin typeface="Tw Cen MT" panose="020B0602020104020603"/>
              </a:rPr>
              <a:t>                                        </a:t>
            </a:r>
            <a:r>
              <a:rPr lang="es-ES_tradnl" altLang="es-ES" sz="2200" b="1" i="1" cap="all" dirty="0">
                <a:solidFill>
                  <a:srgbClr val="0033CC"/>
                </a:solidFill>
                <a:latin typeface="Times New Roman" panose="02020603050405020304" pitchFamily="18" charset="0"/>
                <a:cs typeface="Times New Roman" panose="02020603050405020304" pitchFamily="18" charset="0"/>
              </a:rPr>
              <a:t>Z</a:t>
            </a:r>
            <a:r>
              <a:rPr lang="es-ES_tradnl" altLang="es-ES" sz="2200" b="1" cap="all" baseline="-25000" dirty="0">
                <a:solidFill>
                  <a:srgbClr val="0033CC"/>
                </a:solidFill>
                <a:latin typeface="Tw Cen MT" panose="020B0602020104020603"/>
              </a:rPr>
              <a:t>RV</a:t>
            </a:r>
            <a:r>
              <a:rPr lang="es-ES_tradnl" altLang="es-ES" sz="2200" cap="all" baseline="-25000" dirty="0">
                <a:solidFill>
                  <a:sysClr val="windowText" lastClr="000000"/>
                </a:solidFill>
                <a:latin typeface="Tw Cen MT" panose="020B0602020104020603"/>
              </a:rPr>
              <a:t>                        </a:t>
            </a:r>
            <a:r>
              <a:rPr lang="es-ES_tradnl" altLang="es-ES" sz="2200" b="1" i="1" cap="all" dirty="0">
                <a:solidFill>
                  <a:srgbClr val="FF0000"/>
                </a:solidFill>
                <a:latin typeface="Times New Roman" panose="02020603050405020304" pitchFamily="18" charset="0"/>
                <a:cs typeface="Times New Roman" panose="02020603050405020304" pitchFamily="18" charset="0"/>
              </a:rPr>
              <a:t>Z</a:t>
            </a:r>
            <a:r>
              <a:rPr lang="es-ES_tradnl" altLang="es-ES" sz="2200" b="1" cap="all" baseline="-25000" dirty="0">
                <a:solidFill>
                  <a:srgbClr val="FF0000"/>
                </a:solidFill>
                <a:latin typeface="Tw Cen MT" panose="020B0602020104020603"/>
              </a:rPr>
              <a:t>RL</a:t>
            </a:r>
            <a:r>
              <a:rPr lang="es-ES_tradnl" altLang="es-ES" sz="2200" cap="all" baseline="-25000" dirty="0">
                <a:solidFill>
                  <a:sysClr val="windowText" lastClr="000000"/>
                </a:solidFill>
                <a:latin typeface="Tw Cen MT" panose="020B0602020104020603"/>
              </a:rPr>
              <a:t>              </a:t>
            </a:r>
            <a:r>
              <a:rPr lang="es-ES_tradnl" altLang="es-ES" sz="2200" cap="all" dirty="0">
                <a:solidFill>
                  <a:sysClr val="windowText" lastClr="000000"/>
                </a:solidFill>
                <a:latin typeface="Tw Cen MT" panose="020B0602020104020603"/>
              </a:rPr>
              <a:t>    </a:t>
            </a:r>
            <a:r>
              <a:rPr lang="es-ES_tradnl" altLang="es-ES" sz="2200" b="1" i="1" cap="all" dirty="0">
                <a:solidFill>
                  <a:srgbClr val="339933"/>
                </a:solidFill>
                <a:latin typeface="Times New Roman" panose="02020603050405020304" pitchFamily="18" charset="0"/>
                <a:cs typeface="Times New Roman" panose="02020603050405020304" pitchFamily="18" charset="0"/>
              </a:rPr>
              <a:t>Z</a:t>
            </a:r>
            <a:r>
              <a:rPr lang="es-ES_tradnl" altLang="es-ES" sz="2200" b="1" cap="all" baseline="-25000" dirty="0">
                <a:solidFill>
                  <a:srgbClr val="339933"/>
                </a:solidFill>
                <a:latin typeface="Tw Cen MT" panose="020B0602020104020603"/>
              </a:rPr>
              <a:t>MV</a:t>
            </a:r>
            <a:endParaRPr lang="es-ES" altLang="es-ES" sz="2200" b="1" cap="all" dirty="0">
              <a:solidFill>
                <a:srgbClr val="339933"/>
              </a:solidFill>
              <a:latin typeface="Tw Cen MT" panose="020B0602020104020603"/>
            </a:endParaRPr>
          </a:p>
          <a:p>
            <a:pPr marL="228600" lvl="0" indent="-228600" defTabSz="914400">
              <a:lnSpc>
                <a:spcPct val="120000"/>
              </a:lnSpc>
              <a:spcBef>
                <a:spcPct val="0"/>
              </a:spcBef>
              <a:buClr>
                <a:sysClr val="windowText" lastClr="000000"/>
              </a:buClr>
              <a:defRPr/>
            </a:pPr>
            <a:r>
              <a:rPr lang="es-ES_tradnl" altLang="es-ES" sz="2200" b="1" cap="all" dirty="0">
                <a:solidFill>
                  <a:sysClr val="windowText" lastClr="000000"/>
                </a:solidFill>
                <a:latin typeface="Tw Cen MT" panose="020B0602020104020603"/>
              </a:rPr>
              <a:t>                                   ------|----------|-----|---------------|--</a:t>
            </a:r>
            <a:endParaRPr lang="es-ES" altLang="es-ES" sz="2200" cap="all" dirty="0">
              <a:solidFill>
                <a:sysClr val="windowText" lastClr="000000"/>
              </a:solidFill>
              <a:latin typeface="Tw Cen MT" panose="020B0602020104020603"/>
            </a:endParaRPr>
          </a:p>
          <a:p>
            <a:pPr marL="228600" lvl="0" indent="-228600" defTabSz="914400">
              <a:lnSpc>
                <a:spcPct val="120000"/>
              </a:lnSpc>
              <a:spcBef>
                <a:spcPct val="0"/>
              </a:spcBef>
              <a:buClr>
                <a:sysClr val="windowText" lastClr="000000"/>
              </a:buClr>
              <a:defRPr/>
            </a:pPr>
            <a:r>
              <a:rPr lang="es-ES_tradnl" altLang="es-ES" sz="2200" i="1" cap="all" dirty="0">
                <a:solidFill>
                  <a:sysClr val="windowText" lastClr="000000"/>
                </a:solidFill>
                <a:latin typeface="Tw Cen MT" panose="020B0602020104020603"/>
              </a:rPr>
              <a:t>                                </a:t>
            </a:r>
            <a:r>
              <a:rPr lang="es-ES_tradnl" altLang="es-ES" sz="2200" b="1" cap="all" dirty="0">
                <a:solidFill>
                  <a:sysClr val="windowText" lastClr="000000"/>
                </a:solidFill>
                <a:latin typeface="Tw Cen MT" panose="020B0602020104020603"/>
              </a:rPr>
              <a:t>        </a:t>
            </a:r>
            <a:r>
              <a:rPr lang="es-ES_tradnl" altLang="es-ES" sz="2200" b="1" cap="all" dirty="0">
                <a:solidFill>
                  <a:srgbClr val="0033CC"/>
                </a:solidFill>
                <a:latin typeface="Tw Cen MT" panose="020B0602020104020603"/>
              </a:rPr>
              <a:t>-1</a:t>
            </a:r>
            <a:r>
              <a:rPr lang="es-ES_tradnl" altLang="es-ES" sz="2200" cap="all" dirty="0">
                <a:solidFill>
                  <a:srgbClr val="0033CC"/>
                </a:solidFill>
                <a:latin typeface="Tw Cen MT" panose="020B0602020104020603"/>
              </a:rPr>
              <a:t>           </a:t>
            </a:r>
            <a:r>
              <a:rPr lang="es-ES_tradnl" altLang="es-ES" sz="2200" cap="all" dirty="0">
                <a:solidFill>
                  <a:sysClr val="windowText" lastClr="000000"/>
                </a:solidFill>
                <a:latin typeface="Tw Cen MT" panose="020B0602020104020603"/>
              </a:rPr>
              <a:t>0     </a:t>
            </a:r>
            <a:r>
              <a:rPr lang="es-ES_tradnl" altLang="es-ES" sz="2200" b="1" cap="all" dirty="0" smtClean="0">
                <a:solidFill>
                  <a:srgbClr val="C00000"/>
                </a:solidFill>
                <a:latin typeface="Tw Cen MT" panose="020B0602020104020603"/>
              </a:rPr>
              <a:t>0,5 </a:t>
            </a:r>
            <a:r>
              <a:rPr lang="es-ES_tradnl" altLang="es-ES" sz="2200" cap="all" dirty="0" smtClean="0">
                <a:solidFill>
                  <a:sysClr val="windowText" lastClr="000000"/>
                </a:solidFill>
                <a:latin typeface="Tw Cen MT" panose="020B0602020104020603"/>
              </a:rPr>
              <a:t>              </a:t>
            </a:r>
            <a:r>
              <a:rPr lang="es-ES_tradnl" altLang="es-ES" sz="2200" b="1" cap="all" dirty="0">
                <a:solidFill>
                  <a:srgbClr val="006600"/>
                </a:solidFill>
                <a:latin typeface="Tw Cen MT" panose="020B0602020104020603"/>
              </a:rPr>
              <a:t>2</a:t>
            </a:r>
          </a:p>
        </p:txBody>
      </p:sp>
      <p:sp>
        <p:nvSpPr>
          <p:cNvPr id="5" name="CuadroTexto 4">
            <a:extLst>
              <a:ext uri="{FF2B5EF4-FFF2-40B4-BE49-F238E27FC236}">
                <a16:creationId xmlns:a16="http://schemas.microsoft.com/office/drawing/2014/main" id="{3B411FFA-4AC8-490F-9EAB-CDAD6D17173A}"/>
              </a:ext>
            </a:extLst>
          </p:cNvPr>
          <p:cNvSpPr txBox="1"/>
          <p:nvPr/>
        </p:nvSpPr>
        <p:spPr>
          <a:xfrm>
            <a:off x="1025628" y="5098036"/>
            <a:ext cx="10480571" cy="769441"/>
          </a:xfrm>
          <a:prstGeom prst="rect">
            <a:avLst/>
          </a:prstGeom>
          <a:noFill/>
        </p:spPr>
        <p:txBody>
          <a:bodyPr wrap="square" rtlCol="0">
            <a:spAutoFit/>
          </a:bodyPr>
          <a:lstStyle/>
          <a:p>
            <a:pPr algn="just"/>
            <a:r>
              <a:rPr lang="es-ES" sz="2200" dirty="0" smtClean="0">
                <a:solidFill>
                  <a:prstClr val="black"/>
                </a:solidFill>
                <a:latin typeface="Trebuchet MS (cuerpo)"/>
              </a:rPr>
              <a:t>	El peor desempeño lo tuvo en razonamiento verbal, pues su puntaje típico es el más alejado por debajo de la media.</a:t>
            </a:r>
            <a:endParaRPr lang="es-AR" sz="2200" dirty="0">
              <a:solidFill>
                <a:prstClr val="black"/>
              </a:solidFill>
              <a:latin typeface="Trebuchet MS (cuerpo)"/>
            </a:endParaRPr>
          </a:p>
        </p:txBody>
      </p:sp>
      <p:sp>
        <p:nvSpPr>
          <p:cNvPr id="6" name="3 Rectángulo"/>
          <p:cNvSpPr/>
          <p:nvPr/>
        </p:nvSpPr>
        <p:spPr>
          <a:xfrm>
            <a:off x="9192168" y="5905833"/>
            <a:ext cx="2715260" cy="80021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baseline="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Ejemplo </a:t>
            </a:r>
          </a:p>
        </p:txBody>
      </p:sp>
    </p:spTree>
    <p:extLst>
      <p:ext uri="{BB962C8B-B14F-4D97-AF65-F5344CB8AC3E}">
        <p14:creationId xmlns:p14="http://schemas.microsoft.com/office/powerpoint/2010/main" val="29206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F7B57F0E-8587-4979-85BD-4A2E11C464CD}"/>
              </a:ext>
            </a:extLst>
          </p:cNvPr>
          <p:cNvSpPr txBox="1">
            <a:spLocks/>
          </p:cNvSpPr>
          <p:nvPr/>
        </p:nvSpPr>
        <p:spPr>
          <a:xfrm>
            <a:off x="913775" y="1099751"/>
            <a:ext cx="10364452" cy="3898969"/>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lang="es-ES_tradnl" altLang="es-ES" sz="4600" cap="none" dirty="0" smtClean="0">
                <a:solidFill>
                  <a:sysClr val="windowText" lastClr="000000"/>
                </a:solidFill>
                <a:latin typeface="Trebuchet MS (cuerpo)"/>
              </a:rPr>
              <a:t>	</a:t>
            </a:r>
            <a:r>
              <a:rPr lang="es-ES_tradnl" altLang="es-ES" sz="6800" cap="none" dirty="0" smtClean="0">
                <a:solidFill>
                  <a:sysClr val="windowText" lastClr="000000"/>
                </a:solidFill>
                <a:latin typeface="Trebuchet MS (cuerpo)"/>
              </a:rPr>
              <a:t>L</a:t>
            </a: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as puntuaciones típicas tienen indudables ventajas pero el inconveniente de que algunas son negativas y casi todas tienen decimales. Por esta razón se han buscado otras puntuaciones que permitan resolver estas dificultades.  </a:t>
            </a:r>
            <a:endParaRPr kumimoji="0" lang="es-ES" altLang="es-ES" sz="6800"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Algunos puntajes derivados a partir del puntaje Z son: </a:t>
            </a:r>
            <a:endParaRPr kumimoji="0" lang="es-ES" altLang="es-ES" sz="6800" b="0" i="0" u="none" strike="noStrike" kern="1200" cap="none" spc="0" normalizeH="0" baseline="0" noProof="0" dirty="0" smtClean="0">
              <a:ln>
                <a:noFill/>
              </a:ln>
              <a:solidFill>
                <a:sysClr val="windowText" lastClr="000000"/>
              </a:solidFill>
              <a:effectLst/>
              <a:uLnTx/>
              <a:uFillTx/>
              <a:latin typeface="Trebuchet MS (cuerpo)"/>
            </a:endParaRPr>
          </a:p>
          <a:p>
            <a:pPr marL="228600" marR="0" lvl="0" indent="-22860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kumimoji="0" lang="es-ES_tradnl" altLang="es-ES" sz="6800" b="0" i="1" u="none" strike="noStrike" kern="1200" cap="none" spc="0" normalizeH="0" baseline="0" noProof="0" dirty="0" smtClean="0">
                <a:ln>
                  <a:noFill/>
                </a:ln>
                <a:solidFill>
                  <a:sysClr val="windowText" lastClr="000000"/>
                </a:solidFill>
                <a:effectLst/>
                <a:uLnTx/>
                <a:uFillTx/>
                <a:latin typeface="Trebuchet MS (cuerpo)"/>
              </a:rPr>
              <a:t>Puntaje T </a:t>
            </a: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definido por la transformación afín:</a:t>
            </a:r>
            <a:r>
              <a:rPr kumimoji="0" lang="es-ES_tradnl" altLang="es-ES" sz="6800" b="0" i="0" u="none" strike="noStrike" kern="1200" cap="none" spc="0" normalizeH="0" noProof="0" dirty="0" smtClean="0">
                <a:ln>
                  <a:noFill/>
                </a:ln>
                <a:solidFill>
                  <a:sysClr val="windowText" lastClr="000000"/>
                </a:solidFill>
                <a:effectLst/>
                <a:uLnTx/>
                <a:uFillTx/>
                <a:latin typeface="Trebuchet MS (cuerpo)"/>
              </a:rPr>
              <a:t>    </a:t>
            </a:r>
            <a:r>
              <a:rPr kumimoji="0" lang="es-ES_tradnl" altLang="es-ES" sz="6800" b="1" i="0" u="none" strike="noStrike" kern="1200" cap="none" spc="0" normalizeH="0" baseline="0" noProof="0" dirty="0" smtClean="0">
                <a:ln>
                  <a:noFill/>
                </a:ln>
                <a:solidFill>
                  <a:sysClr val="windowText" lastClr="000000"/>
                </a:solidFill>
                <a:effectLst/>
                <a:uLnTx/>
                <a:uFillTx/>
                <a:latin typeface="Trebuchet MS (cuerpo)"/>
              </a:rPr>
              <a:t>T</a:t>
            </a:r>
            <a:r>
              <a:rPr kumimoji="0" lang="es-ES_tradnl" altLang="es-ES" sz="6800" b="1" i="0" u="none" strike="noStrike" kern="1200" cap="none" spc="0" normalizeH="0" baseline="-25000" noProof="0" dirty="0" smtClean="0">
                <a:ln>
                  <a:noFill/>
                </a:ln>
                <a:solidFill>
                  <a:sysClr val="windowText" lastClr="000000"/>
                </a:solidFill>
                <a:effectLst/>
                <a:uLnTx/>
                <a:uFillTx/>
                <a:latin typeface="Trebuchet MS (cuerpo)"/>
              </a:rPr>
              <a:t> </a:t>
            </a:r>
            <a:r>
              <a:rPr kumimoji="0" lang="es-ES_tradnl" altLang="es-ES" sz="6800" b="1" i="0" u="none" strike="noStrike" kern="1200" cap="none" spc="0" normalizeH="0" baseline="0" noProof="0" dirty="0" smtClean="0">
                <a:ln>
                  <a:noFill/>
                </a:ln>
                <a:solidFill>
                  <a:sysClr val="windowText" lastClr="000000"/>
                </a:solidFill>
                <a:effectLst/>
                <a:uLnTx/>
                <a:uFillTx/>
                <a:latin typeface="Trebuchet MS (cuerpo)"/>
              </a:rPr>
              <a:t> = 50 + 10. Z</a:t>
            </a:r>
          </a:p>
          <a:p>
            <a:pPr marL="0" marR="0" lvl="0" indent="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La media es 50 y la desviación típica es 10. La ventaja que ofrece es la de trabajar con números no negativos y redondear las cifras decimales.</a:t>
            </a:r>
            <a:endParaRPr kumimoji="0" lang="es-ES" altLang="es-ES" sz="6800"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ct val="0"/>
              </a:spcBef>
              <a:spcAft>
                <a:spcPts val="1200"/>
              </a:spcAft>
              <a:buClrTx/>
              <a:buSzTx/>
              <a:buFont typeface="Arial" panose="020B0604020202020204" pitchFamily="34" charset="0"/>
              <a:buNone/>
              <a:tabLst/>
              <a:defRPr/>
            </a:pPr>
            <a:r>
              <a:rPr kumimoji="0" lang="es-ES_tradnl" altLang="es-ES" sz="6800" b="0" i="1" u="none" strike="noStrike" kern="1200" cap="none" spc="0" normalizeH="0" baseline="0" noProof="0" dirty="0" smtClean="0">
                <a:ln>
                  <a:noFill/>
                </a:ln>
                <a:solidFill>
                  <a:sysClr val="windowText" lastClr="000000"/>
                </a:solidFill>
                <a:effectLst/>
                <a:uLnTx/>
                <a:uFillTx/>
                <a:latin typeface="Trebuchet MS (cuerpo)"/>
              </a:rPr>
              <a:t>Puntaje CI </a:t>
            </a: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(cociente intelectual) con media 100 y desviación típica</a:t>
            </a:r>
            <a:r>
              <a:rPr kumimoji="0" lang="es-ES_tradnl" altLang="es-ES" sz="6800" b="0" i="0" u="none" strike="noStrike" kern="1200" cap="none" spc="0" normalizeH="0" noProof="0" dirty="0" smtClean="0">
                <a:ln>
                  <a:noFill/>
                </a:ln>
                <a:solidFill>
                  <a:sysClr val="windowText" lastClr="000000"/>
                </a:solidFill>
                <a:effectLst/>
                <a:uLnTx/>
                <a:uFillTx/>
                <a:latin typeface="Trebuchet MS (cuerpo)"/>
              </a:rPr>
              <a:t> </a:t>
            </a: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15, definido por la</a:t>
            </a:r>
            <a:r>
              <a:rPr kumimoji="0" lang="es-ES_tradnl" altLang="es-ES" sz="6800" b="0" i="0" u="none" strike="noStrike" kern="1200" cap="none" spc="0" normalizeH="0" noProof="0" dirty="0" smtClean="0">
                <a:ln>
                  <a:noFill/>
                </a:ln>
                <a:solidFill>
                  <a:sysClr val="windowText" lastClr="000000"/>
                </a:solidFill>
                <a:effectLst/>
                <a:uLnTx/>
                <a:uFillTx/>
                <a:latin typeface="Trebuchet MS (cuerpo)"/>
              </a:rPr>
              <a:t> t</a:t>
            </a:r>
            <a:r>
              <a:rPr kumimoji="0" lang="es-ES_tradnl" altLang="es-ES" sz="6800" b="0" i="0" u="none" strike="noStrike" kern="1200" cap="none" spc="0" normalizeH="0" baseline="0" noProof="0" dirty="0" smtClean="0">
                <a:ln>
                  <a:noFill/>
                </a:ln>
                <a:solidFill>
                  <a:sysClr val="windowText" lastClr="000000"/>
                </a:solidFill>
                <a:effectLst/>
                <a:uLnTx/>
                <a:uFillTx/>
                <a:latin typeface="Trebuchet MS (cuerpo)"/>
              </a:rPr>
              <a:t>ransformación afín:</a:t>
            </a:r>
            <a:r>
              <a:rPr kumimoji="0" lang="es-ES_tradnl" altLang="es-ES" sz="6800" b="0" i="0" u="none" strike="noStrike" kern="1200" cap="none" spc="0" normalizeH="0" noProof="0" dirty="0" smtClean="0">
                <a:ln>
                  <a:noFill/>
                </a:ln>
                <a:solidFill>
                  <a:sysClr val="windowText" lastClr="000000"/>
                </a:solidFill>
                <a:effectLst/>
                <a:uLnTx/>
                <a:uFillTx/>
                <a:latin typeface="Trebuchet MS (cuerpo)"/>
              </a:rPr>
              <a:t>      </a:t>
            </a:r>
            <a:r>
              <a:rPr kumimoji="0" lang="es-ES_tradnl" altLang="es-ES" sz="6800" b="1" i="0" u="none" strike="noStrike" kern="1200" cap="none" spc="0" normalizeH="0" baseline="0" noProof="0" dirty="0" smtClean="0">
                <a:ln>
                  <a:noFill/>
                </a:ln>
                <a:solidFill>
                  <a:sysClr val="windowText" lastClr="000000"/>
                </a:solidFill>
                <a:effectLst/>
                <a:uLnTx/>
                <a:uFillTx/>
                <a:latin typeface="Trebuchet MS (cuerpo)"/>
              </a:rPr>
              <a:t>CI = 100 + 15. Z</a:t>
            </a:r>
          </a:p>
        </p:txBody>
      </p:sp>
      <p:sp>
        <p:nvSpPr>
          <p:cNvPr id="3" name="2 Rectángulo"/>
          <p:cNvSpPr/>
          <p:nvPr/>
        </p:nvSpPr>
        <p:spPr>
          <a:xfrm>
            <a:off x="6858000" y="5582276"/>
            <a:ext cx="5181600" cy="10772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Escalas Derivadas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4508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contenido 2">
                <a:extLst>
                  <a:ext uri="{FF2B5EF4-FFF2-40B4-BE49-F238E27FC236}">
                    <a16:creationId xmlns:a16="http://schemas.microsoft.com/office/drawing/2014/main" id="{9F69B1DB-D137-4A59-8BBD-E491AC5B0638}"/>
                  </a:ext>
                </a:extLst>
              </p:cNvPr>
              <p:cNvSpPr txBox="1">
                <a:spLocks/>
              </p:cNvSpPr>
              <p:nvPr/>
            </p:nvSpPr>
            <p:spPr>
              <a:xfrm>
                <a:off x="919593" y="569685"/>
                <a:ext cx="9349627" cy="521109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8800" b="0" i="0" u="none" strike="noStrike" kern="1200" cap="none" spc="0" normalizeH="0" baseline="0" noProof="0" dirty="0" smtClean="0">
                    <a:ln>
                      <a:noFill/>
                    </a:ln>
                    <a:solidFill>
                      <a:sysClr val="windowText" lastClr="000000"/>
                    </a:solidFill>
                    <a:effectLst/>
                    <a:uLnTx/>
                    <a:uFillTx/>
                    <a:latin typeface="Trebuchet MS (cuerpo)"/>
                  </a:rPr>
                  <a:t>Existe una equivalencia entre las puntuaciones en las escalas derivadas</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X       </a:t>
                </a:r>
                <a14:m>
                  <m:oMath xmlns:m="http://schemas.openxmlformats.org/officeDocument/2006/math">
                    <m:acc>
                      <m:accPr>
                        <m:chr m:val="̅"/>
                        <m:ctrlPr>
                          <a:rPr kumimoji="0" lang="es-AR"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r>
                      <a:rPr kumimoji="0" lang="es-ES"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3</a:t>
                </a:r>
                <a:r>
                  <a:rPr kumimoji="0" lang="es-ES_tradnl" sz="7200" b="0" i="1" u="none" strike="noStrike" kern="1200" cap="none" spc="0" normalizeH="0" baseline="0" noProof="0" dirty="0" smtClean="0">
                    <a:ln>
                      <a:noFill/>
                    </a:ln>
                    <a:solidFill>
                      <a:sysClr val="windowText" lastClr="000000"/>
                    </a:solidFill>
                    <a:effectLst/>
                    <a:uLnTx/>
                    <a:uFillTx/>
                    <a:latin typeface="Trebuchet MS (cuerpo)"/>
                  </a:rPr>
                  <a:t>s</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14:m>
                  <m:oMath xmlns:m="http://schemas.openxmlformats.org/officeDocument/2006/math">
                    <m:acc>
                      <m:accPr>
                        <m:chr m:val="̅"/>
                        <m:ctrlPr>
                          <a:rPr kumimoji="0" lang="es-AR"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r>
                      <a:rPr kumimoji="0" lang="es-ES"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2</a:t>
                </a:r>
                <a:r>
                  <a:rPr kumimoji="0" lang="es-ES_tradnl" sz="7200" b="0" i="1" u="none" strike="noStrike" kern="1200" cap="none" spc="0" normalizeH="0" baseline="0" noProof="0" dirty="0" smtClean="0">
                    <a:ln>
                      <a:noFill/>
                    </a:ln>
                    <a:solidFill>
                      <a:sysClr val="windowText" lastClr="000000"/>
                    </a:solidFill>
                    <a:effectLst/>
                    <a:uLnTx/>
                    <a:uFillTx/>
                    <a:latin typeface="Trebuchet MS (cuerpo)"/>
                  </a:rPr>
                  <a:t>s</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14:m>
                  <m:oMath xmlns:m="http://schemas.openxmlformats.org/officeDocument/2006/math">
                    <m:acc>
                      <m:accPr>
                        <m:chr m:val="̅"/>
                        <m:ctrlPr>
                          <a:rPr kumimoji="0" lang="es-AR"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r>
                      <a:rPr kumimoji="0" lang="es-ES"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r>
                  <a:rPr kumimoji="0" lang="es-ES_tradnl" sz="7200" b="0" i="1" u="none" strike="noStrike" kern="1200" cap="none" spc="0" normalizeH="0" baseline="0" noProof="0" dirty="0" smtClean="0">
                    <a:ln>
                      <a:noFill/>
                    </a:ln>
                    <a:solidFill>
                      <a:sysClr val="windowText" lastClr="000000"/>
                    </a:solidFill>
                    <a:effectLst/>
                    <a:uLnTx/>
                    <a:uFillTx/>
                    <a:latin typeface="Trebuchet MS (cuerpo)"/>
                  </a:rPr>
                  <a:t>s</a:t>
                </a:r>
                <a:r>
                  <a:rPr kumimoji="0" lang="es-ES_tradnl" sz="7200" b="0" i="1" u="none" strike="noStrike" kern="1200" cap="all" spc="0" normalizeH="0" baseline="0" noProof="0" dirty="0" smtClean="0">
                    <a:ln>
                      <a:noFill/>
                    </a:ln>
                    <a:solidFill>
                      <a:sysClr val="windowText" lastClr="000000"/>
                    </a:solidFill>
                    <a:effectLst/>
                    <a:uLnTx/>
                    <a:uFillTx/>
                    <a:latin typeface="Trebuchet MS (cuerpo)"/>
                  </a:rPr>
                  <a:t> </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14:m>
                  <m:oMath xmlns:m="http://schemas.openxmlformats.org/officeDocument/2006/math">
                    <m:acc>
                      <m:accPr>
                        <m:chr m:val="̅"/>
                        <m:ctrlPr>
                          <a:rPr kumimoji="0" lang="es-AR"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14:m>
                  <m:oMath xmlns:m="http://schemas.openxmlformats.org/officeDocument/2006/math">
                    <m:acc>
                      <m:accPr>
                        <m:chr m:val="̅"/>
                        <m:ctrlPr>
                          <a:rPr kumimoji="0" lang="es-AR" sz="7200" b="0" i="1" u="none" strike="noStrike" kern="1200" cap="all" spc="0" normalizeH="0" baseline="0" noProof="0" smtClean="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r>
                      <a:rPr kumimoji="0" lang="es-ES"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r>
                  <a:rPr kumimoji="0" lang="es-ES_tradnl" sz="7200" b="0" i="1" u="none" strike="noStrike" kern="1200" cap="none" spc="0" normalizeH="0" baseline="0" noProof="0" dirty="0" smtClean="0">
                    <a:ln>
                      <a:noFill/>
                    </a:ln>
                    <a:solidFill>
                      <a:sysClr val="windowText" lastClr="000000"/>
                    </a:solidFill>
                    <a:effectLst/>
                    <a:uLnTx/>
                    <a:uFillTx/>
                    <a:latin typeface="Trebuchet MS (cuerpo)"/>
                  </a:rPr>
                  <a:t>s</a:t>
                </a:r>
                <a:r>
                  <a:rPr kumimoji="0" lang="es-ES_tradnl" sz="7200" b="0" i="1" u="none" strike="noStrike" kern="1200" cap="all" spc="0" normalizeH="0" baseline="0" noProof="0" dirty="0" smtClean="0">
                    <a:ln>
                      <a:noFill/>
                    </a:ln>
                    <a:solidFill>
                      <a:sysClr val="windowText" lastClr="000000"/>
                    </a:solidFill>
                    <a:effectLst/>
                    <a:uLnTx/>
                    <a:uFillTx/>
                    <a:latin typeface="Trebuchet MS (cuerpo)"/>
                  </a:rPr>
                  <a:t> </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14:m>
                  <m:oMath xmlns:m="http://schemas.openxmlformats.org/officeDocument/2006/math">
                    <m:acc>
                      <m:accPr>
                        <m:chr m:val="̅"/>
                        <m:ctrlPr>
                          <a:rPr kumimoji="0" lang="es-AR"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r>
                      <a:rPr kumimoji="0" lang="es-ES"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2</a:t>
                </a:r>
                <a:r>
                  <a:rPr kumimoji="0" lang="es-ES_tradnl" sz="7200" b="0" i="1" u="none" strike="noStrike" kern="1200" cap="none" spc="0" normalizeH="0" baseline="0" noProof="0" dirty="0" smtClean="0">
                    <a:ln>
                      <a:noFill/>
                    </a:ln>
                    <a:solidFill>
                      <a:sysClr val="windowText" lastClr="000000"/>
                    </a:solidFill>
                    <a:effectLst/>
                    <a:uLnTx/>
                    <a:uFillTx/>
                    <a:latin typeface="Trebuchet MS (cuerpo)"/>
                  </a:rPr>
                  <a:t>s</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          </a:t>
                </a:r>
                <a14:m>
                  <m:oMath xmlns:m="http://schemas.openxmlformats.org/officeDocument/2006/math">
                    <m:acc>
                      <m:accPr>
                        <m:chr m:val="̅"/>
                        <m:ctrlPr>
                          <a:rPr kumimoji="0" lang="es-AR"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ctrlPr>
                      </m:accPr>
                      <m:e>
                        <m:r>
                          <a:rPr kumimoji="0" lang="es-ES" sz="7200" b="0" i="1" u="none" strike="noStrike" kern="1200" cap="all" spc="0" normalizeH="0" baseline="0" noProof="0" smtClean="0">
                            <a:ln>
                              <a:noFill/>
                            </a:ln>
                            <a:solidFill>
                              <a:sysClr val="windowText" lastClr="000000"/>
                            </a:solidFill>
                            <a:effectLst/>
                            <a:uLnTx/>
                            <a:uFillTx/>
                            <a:latin typeface="Cambria Math"/>
                            <a:ea typeface="+mn-ea"/>
                            <a:cs typeface="+mn-cs"/>
                          </a:rPr>
                          <m:t>𝑥</m:t>
                        </m:r>
                      </m:e>
                    </m:acc>
                    <m:r>
                      <a:rPr kumimoji="0" lang="es-ES" sz="7200" b="0" i="1" u="none" strike="noStrike" kern="1200" cap="all" spc="0" normalizeH="0" baseline="0" noProof="0">
                        <a:ln>
                          <a:noFill/>
                        </a:ln>
                        <a:solidFill>
                          <a:sysClr val="windowText" lastClr="000000"/>
                        </a:solidFill>
                        <a:effectLst/>
                        <a:uLnTx/>
                        <a:uFillTx/>
                        <a:latin typeface="Cambria Math" panose="02040503050406030204" pitchFamily="18" charset="0"/>
                        <a:ea typeface="+mn-ea"/>
                        <a:cs typeface="+mn-cs"/>
                      </a:rPr>
                      <m:t> </m:t>
                    </m:r>
                  </m:oMath>
                </a14:m>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3</a:t>
                </a:r>
                <a:r>
                  <a:rPr kumimoji="0" lang="es-ES" sz="7200" b="0" i="1" u="none" strike="noStrike" kern="1200" cap="none" spc="0" normalizeH="0" baseline="0" noProof="0" dirty="0" smtClean="0">
                    <a:ln>
                      <a:noFill/>
                    </a:ln>
                    <a:solidFill>
                      <a:sysClr val="windowText" lastClr="000000"/>
                    </a:solidFill>
                    <a:effectLst/>
                    <a:uLnTx/>
                    <a:uFillTx/>
                    <a:latin typeface="Trebuchet MS (cuerpo)"/>
                  </a:rPr>
                  <a:t>s</a:t>
                </a:r>
                <a:endParaRPr kumimoji="0" lang="es-ES" sz="7200" b="0" i="1" u="none" strike="noStrike" kern="1200" cap="all"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Z      -3            -2              -1               0                1                  2                 3</a:t>
                </a: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r>
                  <a:rPr kumimoji="0" lang="es-ES_tradnl"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T      20            30              40             50               60                70              80</a:t>
                </a: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r>
                  <a:rPr kumimoji="0" lang="es-ES_tradnl"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1" u="none" strike="noStrike" kern="1200" cap="all" spc="0" normalizeH="0" baseline="0" noProof="0" dirty="0">
                    <a:ln>
                      <a:noFill/>
                    </a:ln>
                    <a:solidFill>
                      <a:sysClr val="windowText" lastClr="000000"/>
                    </a:solidFill>
                    <a:effectLst/>
                    <a:uLnTx/>
                    <a:uFillTx/>
                    <a:latin typeface="Tw Cen MT" panose="020B0602020104020603"/>
                    <a:ea typeface="+mn-ea"/>
                    <a:cs typeface="+mn-cs"/>
                  </a:rPr>
                  <a:t>CI     55           70               85            100             115             130            145</a:t>
                </a: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_tradnl"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rPr>
                  <a:t>         </a:t>
                </a:r>
                <a:r>
                  <a:rPr kumimoji="0" lang="es-ES_tradnl" sz="72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t>
                </a:r>
                <a:r>
                  <a:rPr kumimoji="0" lang="es-ES_tradnl" sz="7200" b="0" i="1"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t>
                </a:r>
                <a:r>
                  <a:rPr kumimoji="0" lang="es-ES_tradnl" sz="72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rPr>
                  <a:t>-------------|------------|-------------|--------------|--------------|</a:t>
                </a:r>
                <a:endParaRPr kumimoji="0" lang="es-ES" sz="72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18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mc:Choice>
        <mc:Fallback xmlns="">
          <p:sp>
            <p:nvSpPr>
              <p:cNvPr id="2" name="Marcador de contenido 2">
                <a:extLst>
                  <a:ext uri="{FF2B5EF4-FFF2-40B4-BE49-F238E27FC236}">
                    <a16:creationId xmlns:a16="http://schemas.microsoft.com/office/drawing/2014/main" id="{9F69B1DB-D137-4A59-8BBD-E491AC5B0638}"/>
                  </a:ext>
                </a:extLst>
              </p:cNvPr>
              <p:cNvSpPr txBox="1">
                <a:spLocks noRot="1" noChangeAspect="1" noMove="1" noResize="1" noEditPoints="1" noAdjustHandles="1" noChangeArrowheads="1" noChangeShapeType="1" noTextEdit="1"/>
              </p:cNvSpPr>
              <p:nvPr/>
            </p:nvSpPr>
            <p:spPr>
              <a:xfrm>
                <a:off x="919593" y="569685"/>
                <a:ext cx="9349627" cy="5211097"/>
              </a:xfrm>
              <a:prstGeom prst="rect">
                <a:avLst/>
              </a:prstGeom>
              <a:blipFill>
                <a:blip r:embed="rId2"/>
                <a:stretch>
                  <a:fillRect l="-847" t="-585"/>
                </a:stretch>
              </a:blipFill>
            </p:spPr>
            <p:txBody>
              <a:bodyPr/>
              <a:lstStyle/>
              <a:p>
                <a:r>
                  <a:rPr lang="es-ES">
                    <a:noFill/>
                  </a:rPr>
                  <a:t> </a:t>
                </a:r>
              </a:p>
            </p:txBody>
          </p:sp>
        </mc:Fallback>
      </mc:AlternateContent>
      <p:sp>
        <p:nvSpPr>
          <p:cNvPr id="3" name="2 Rectángulo"/>
          <p:cNvSpPr/>
          <p:nvPr/>
        </p:nvSpPr>
        <p:spPr>
          <a:xfrm>
            <a:off x="4165600" y="5780782"/>
            <a:ext cx="7835900" cy="10772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Equivalencia entre Escalas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015666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909636E5-E49A-4F8A-9D58-21FA3D18A121}"/>
              </a:ext>
            </a:extLst>
          </p:cNvPr>
          <p:cNvSpPr txBox="1">
            <a:spLocks/>
          </p:cNvSpPr>
          <p:nvPr/>
        </p:nvSpPr>
        <p:spPr>
          <a:xfrm>
            <a:off x="654694" y="939849"/>
            <a:ext cx="10500986" cy="343403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342900" marR="0" lvl="0" indent="-342900" algn="just" defTabSz="914400" rtl="0" eaLnBrk="1" fontAlgn="auto" latinLnBrk="0" hangingPunct="1">
              <a:lnSpc>
                <a:spcPct val="100000"/>
              </a:lnSpc>
              <a:spcBef>
                <a:spcPts val="1200"/>
              </a:spcBef>
              <a:spcAft>
                <a:spcPts val="1200"/>
              </a:spcAft>
              <a:buClr>
                <a:srgbClr val="C00000"/>
              </a:buClr>
              <a:buSzTx/>
              <a:buFont typeface="Wingdings" pitchFamily="2" charset="2"/>
              <a:buChar char="ü"/>
              <a:tabLst/>
              <a:defRPr/>
            </a:pPr>
            <a:r>
              <a:rPr kumimoji="0" lang="es-ES_tradnl" altLang="es-ES" sz="2400" b="0" i="0" u="none" strike="noStrike" kern="1200" cap="none" spc="0" normalizeH="0" baseline="0" noProof="0" dirty="0" smtClean="0">
                <a:ln>
                  <a:noFill/>
                </a:ln>
                <a:solidFill>
                  <a:sysClr val="windowText" lastClr="000000"/>
                </a:solidFill>
                <a:effectLst/>
                <a:uLnTx/>
                <a:uFillTx/>
                <a:latin typeface="Trebuchet MS (cuerpo)"/>
              </a:rPr>
              <a:t>Indica la posición relativa de un sujeto según el porcentaje de las puntuaciones del grupo de pertenencia que se encuentran debajo de su puntuación. </a:t>
            </a:r>
          </a:p>
          <a:p>
            <a:pPr marL="342900" marR="0" lvl="0" indent="-342900" algn="just" defTabSz="914400" rtl="0" eaLnBrk="1" fontAlgn="auto" latinLnBrk="0" hangingPunct="1">
              <a:lnSpc>
                <a:spcPct val="100000"/>
              </a:lnSpc>
              <a:spcBef>
                <a:spcPts val="1200"/>
              </a:spcBef>
              <a:spcAft>
                <a:spcPts val="1200"/>
              </a:spcAft>
              <a:buClr>
                <a:srgbClr val="C00000"/>
              </a:buClr>
              <a:buSzTx/>
              <a:buFont typeface="Wingdings" pitchFamily="2" charset="2"/>
              <a:buChar char="ü"/>
              <a:tabLst/>
              <a:defRPr/>
            </a:pPr>
            <a:r>
              <a:rPr kumimoji="0" lang="es-ES_tradnl" altLang="es-ES" sz="2400" b="0" i="0" u="none" strike="noStrike" kern="1200" cap="none" spc="0" normalizeH="0" baseline="0" noProof="0" dirty="0" smtClean="0">
                <a:ln>
                  <a:noFill/>
                </a:ln>
                <a:solidFill>
                  <a:sysClr val="windowText" lastClr="000000"/>
                </a:solidFill>
                <a:effectLst/>
                <a:uLnTx/>
                <a:uFillTx/>
                <a:latin typeface="Trebuchet MS (cuerpo)"/>
              </a:rPr>
              <a:t>Muestra la posición del sujeto en el grupo según el porcentaje de puntuaciones que supera.</a:t>
            </a:r>
          </a:p>
          <a:p>
            <a:pPr marL="228600" marR="0" lvl="0" indent="-228600" algn="just" defTabSz="914400" rtl="0" eaLnBrk="1" fontAlgn="auto" latinLnBrk="0" hangingPunct="1">
              <a:lnSpc>
                <a:spcPct val="100000"/>
              </a:lnSpc>
              <a:spcBef>
                <a:spcPts val="1200"/>
              </a:spcBef>
              <a:spcAft>
                <a:spcPts val="1200"/>
              </a:spcAft>
              <a:buClrTx/>
              <a:buSzTx/>
              <a:buFontTx/>
              <a:buNone/>
              <a:tabLst/>
              <a:defRPr/>
            </a:pPr>
            <a:r>
              <a:rPr kumimoji="0" lang="es-ES_tradnl" altLang="es-ES" sz="2400" i="0" u="none" strike="noStrike" kern="1200" cap="none" spc="0" normalizeH="0" baseline="0" noProof="0" dirty="0" smtClean="0">
                <a:ln>
                  <a:noFill/>
                </a:ln>
                <a:solidFill>
                  <a:sysClr val="windowText" lastClr="000000"/>
                </a:solidFill>
                <a:effectLst/>
                <a:uLnTx/>
                <a:uFillTx/>
                <a:latin typeface="Trebuchet MS (cuerpo)"/>
              </a:rPr>
              <a:t> Ejemplo</a:t>
            </a:r>
            <a:r>
              <a:rPr kumimoji="0" lang="es-ES_tradnl" altLang="es-ES" sz="2400" b="1" i="0" u="none" strike="noStrike" kern="1200" cap="none" spc="0" normalizeH="0" baseline="0" noProof="0" dirty="0" smtClean="0">
                <a:ln>
                  <a:noFill/>
                </a:ln>
                <a:solidFill>
                  <a:sysClr val="windowText" lastClr="000000"/>
                </a:solidFill>
                <a:effectLst/>
                <a:uLnTx/>
                <a:uFillTx/>
                <a:latin typeface="Trebuchet MS (cuerpo)"/>
              </a:rPr>
              <a:t>: </a:t>
            </a:r>
            <a:r>
              <a:rPr kumimoji="0" lang="es-ES_tradnl" altLang="es-ES" sz="2400" b="0" i="0" u="none" strike="noStrike" kern="1200" cap="none" spc="0" normalizeH="0" baseline="0" noProof="0" dirty="0" smtClean="0">
                <a:ln>
                  <a:noFill/>
                </a:ln>
                <a:solidFill>
                  <a:sysClr val="windowText" lastClr="000000"/>
                </a:solidFill>
                <a:effectLst/>
                <a:uLnTx/>
                <a:uFillTx/>
                <a:latin typeface="Trebuchet MS (cuerpo)"/>
              </a:rPr>
              <a:t>un sujeto con rango </a:t>
            </a:r>
            <a:r>
              <a:rPr kumimoji="0" lang="es-ES_tradnl" altLang="es-ES" sz="2400" b="0" i="0" u="none" strike="noStrike" kern="1200" cap="none" spc="0" normalizeH="0" baseline="0" noProof="0" dirty="0" err="1" smtClean="0">
                <a:ln>
                  <a:noFill/>
                </a:ln>
                <a:solidFill>
                  <a:sysClr val="windowText" lastClr="000000"/>
                </a:solidFill>
                <a:effectLst/>
                <a:uLnTx/>
                <a:uFillTx/>
                <a:latin typeface="Trebuchet MS (cuerpo)"/>
              </a:rPr>
              <a:t>percentilar</a:t>
            </a:r>
            <a:r>
              <a:rPr kumimoji="0" lang="es-ES_tradnl" altLang="es-ES" sz="2400" b="0" i="0" u="none" strike="noStrike" kern="1200" cap="none" spc="0" normalizeH="0" baseline="0" noProof="0" dirty="0" smtClean="0">
                <a:ln>
                  <a:noFill/>
                </a:ln>
                <a:solidFill>
                  <a:sysClr val="windowText" lastClr="000000"/>
                </a:solidFill>
                <a:effectLst/>
                <a:uLnTx/>
                <a:uFillTx/>
                <a:latin typeface="Trebuchet MS (cuerpo)"/>
              </a:rPr>
              <a:t> 70 es el que obtuvo una puntuación  que supera</a:t>
            </a:r>
            <a:r>
              <a:rPr kumimoji="0" lang="es-ES_tradnl" altLang="es-ES" sz="2400" b="0" i="0" u="none" strike="noStrike" kern="1200" cap="none" spc="0" normalizeH="0" noProof="0" dirty="0" smtClean="0">
                <a:ln>
                  <a:noFill/>
                </a:ln>
                <a:solidFill>
                  <a:sysClr val="windowText" lastClr="000000"/>
                </a:solidFill>
                <a:effectLst/>
                <a:uLnTx/>
                <a:uFillTx/>
                <a:latin typeface="Trebuchet MS (cuerpo)"/>
              </a:rPr>
              <a:t> al </a:t>
            </a:r>
            <a:r>
              <a:rPr kumimoji="0" lang="es-ES_tradnl" altLang="es-ES" sz="2400" b="0" i="0" u="none" strike="noStrike" kern="1200" cap="none" spc="0" normalizeH="0" baseline="0" noProof="0" dirty="0" smtClean="0">
                <a:ln>
                  <a:noFill/>
                </a:ln>
                <a:solidFill>
                  <a:sysClr val="windowText" lastClr="000000"/>
                </a:solidFill>
                <a:effectLst/>
                <a:uLnTx/>
                <a:uFillTx/>
                <a:latin typeface="Trebuchet MS (cuerpo)"/>
              </a:rPr>
              <a:t>70% de las puntuaciones de sus pares y que es superado por el 30% de los casos. </a:t>
            </a:r>
          </a:p>
          <a:p>
            <a:pPr marL="285750" marR="0" lvl="0" indent="-285750" algn="just" defTabSz="914400" rtl="0" eaLnBrk="1" fontAlgn="auto" latinLnBrk="0" hangingPunct="1">
              <a:lnSpc>
                <a:spcPct val="100000"/>
              </a:lnSpc>
              <a:spcBef>
                <a:spcPts val="1200"/>
              </a:spcBef>
              <a:spcAft>
                <a:spcPts val="1200"/>
              </a:spcAft>
              <a:buClr>
                <a:srgbClr val="C00000"/>
              </a:buClr>
              <a:buSzTx/>
              <a:buFont typeface="Wingdings" pitchFamily="2" charset="2"/>
              <a:buChar char="ü"/>
              <a:tabLst/>
              <a:defRPr/>
            </a:pPr>
            <a:r>
              <a:rPr kumimoji="0" lang="es-ES_tradnl" altLang="es-ES" sz="2400" b="0" i="0" u="none" strike="noStrike" kern="1200" cap="none" spc="0" normalizeH="0" baseline="0" noProof="0" dirty="0" smtClean="0">
                <a:ln>
                  <a:noFill/>
                </a:ln>
                <a:solidFill>
                  <a:sysClr val="windowText" lastClr="000000"/>
                </a:solidFill>
                <a:effectLst/>
                <a:uLnTx/>
                <a:uFillTx/>
                <a:latin typeface="Trebuchet MS (cuerpo)"/>
              </a:rPr>
              <a:t>Para su obtención es necesario conocer la distribución de la variable.</a:t>
            </a:r>
            <a:endParaRPr kumimoji="0" lang="es-ES" altLang="es-ES" sz="2400"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200"/>
              </a:spcBef>
              <a:spcAft>
                <a:spcPts val="1200"/>
              </a:spcAft>
              <a:buClr>
                <a:sysClr val="windowText" lastClr="000000"/>
              </a:buClr>
              <a:buSzTx/>
              <a:buFont typeface="Arial" panose="020B0604020202020204" pitchFamily="34" charset="0"/>
              <a:buNone/>
              <a:tabLst/>
              <a:defRPr/>
            </a:pPr>
            <a:endParaRPr kumimoji="0" lang="es-AR" sz="2400" b="0" i="0" u="none" strike="noStrike" kern="1200" cap="all" spc="0" normalizeH="0" baseline="0" noProof="0" dirty="0">
              <a:ln>
                <a:noFill/>
              </a:ln>
              <a:solidFill>
                <a:sysClr val="windowText" lastClr="000000"/>
              </a:solidFill>
              <a:effectLst/>
              <a:uLnTx/>
              <a:uFillTx/>
              <a:latin typeface="Tw Cen MT" panose="020B0602020104020603"/>
            </a:endParaRPr>
          </a:p>
        </p:txBody>
      </p:sp>
      <p:sp>
        <p:nvSpPr>
          <p:cNvPr id="3" name="2 Rectángulo"/>
          <p:cNvSpPr/>
          <p:nvPr/>
        </p:nvSpPr>
        <p:spPr>
          <a:xfrm>
            <a:off x="6522720" y="5620376"/>
            <a:ext cx="5181600" cy="10772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Rango </a:t>
            </a:r>
            <a:r>
              <a:rPr lang="es-ES" sz="4600" b="1" kern="0" dirty="0" err="1"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Percentilar</a:t>
            </a:r>
            <a:endPar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5833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CD5DFC3E-8E18-4E42-9D69-56DA1C99ADB0}"/>
              </a:ext>
            </a:extLst>
          </p:cNvPr>
          <p:cNvSpPr txBox="1">
            <a:spLocks/>
          </p:cNvSpPr>
          <p:nvPr/>
        </p:nvSpPr>
        <p:spPr>
          <a:xfrm>
            <a:off x="411480" y="224013"/>
            <a:ext cx="11201400" cy="12999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Es una tabla de valores transformados que permiten ubicar a un sujeto en relación a su grupo de referencia.</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Ejemplo</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16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16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graphicFrame>
        <p:nvGraphicFramePr>
          <p:cNvPr id="3" name="Tabla 5">
            <a:extLst>
              <a:ext uri="{FF2B5EF4-FFF2-40B4-BE49-F238E27FC236}">
                <a16:creationId xmlns:a16="http://schemas.microsoft.com/office/drawing/2014/main" id="{833DFBDC-CE40-4D22-9D99-6909204B6DE7}"/>
              </a:ext>
            </a:extLst>
          </p:cNvPr>
          <p:cNvGraphicFramePr>
            <a:graphicFrameLocks noGrp="1"/>
          </p:cNvGraphicFramePr>
          <p:nvPr>
            <p:extLst>
              <p:ext uri="{D42A27DB-BD31-4B8C-83A1-F6EECF244321}">
                <p14:modId xmlns:p14="http://schemas.microsoft.com/office/powerpoint/2010/main" val="34252239"/>
              </p:ext>
            </p:extLst>
          </p:nvPr>
        </p:nvGraphicFramePr>
        <p:xfrm>
          <a:off x="543368" y="1524001"/>
          <a:ext cx="4531552" cy="4389120"/>
        </p:xfrm>
        <a:graphic>
          <a:graphicData uri="http://schemas.openxmlformats.org/drawingml/2006/table">
            <a:tbl>
              <a:tblPr firstRow="1" bandRow="1"/>
              <a:tblGrid>
                <a:gridCol w="1132888">
                  <a:extLst>
                    <a:ext uri="{9D8B030D-6E8A-4147-A177-3AD203B41FA5}">
                      <a16:colId xmlns:a16="http://schemas.microsoft.com/office/drawing/2014/main" val="2484795610"/>
                    </a:ext>
                  </a:extLst>
                </a:gridCol>
                <a:gridCol w="1132888">
                  <a:extLst>
                    <a:ext uri="{9D8B030D-6E8A-4147-A177-3AD203B41FA5}">
                      <a16:colId xmlns:a16="http://schemas.microsoft.com/office/drawing/2014/main" val="1334905294"/>
                    </a:ext>
                  </a:extLst>
                </a:gridCol>
                <a:gridCol w="1132888">
                  <a:extLst>
                    <a:ext uri="{9D8B030D-6E8A-4147-A177-3AD203B41FA5}">
                      <a16:colId xmlns:a16="http://schemas.microsoft.com/office/drawing/2014/main" val="3068134676"/>
                    </a:ext>
                  </a:extLst>
                </a:gridCol>
                <a:gridCol w="1132888">
                  <a:extLst>
                    <a:ext uri="{9D8B030D-6E8A-4147-A177-3AD203B41FA5}">
                      <a16:colId xmlns:a16="http://schemas.microsoft.com/office/drawing/2014/main" val="3456823747"/>
                    </a:ext>
                  </a:extLst>
                </a:gridCol>
              </a:tblGrid>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i="1" dirty="0" smtClean="0">
                          <a:solidFill>
                            <a:schemeClr val="bg1"/>
                          </a:solidFill>
                          <a:latin typeface="Times New Roman" panose="02020603050405020304" pitchFamily="18" charset="0"/>
                          <a:cs typeface="Times New Roman" panose="02020603050405020304" pitchFamily="18" charset="0"/>
                        </a:rPr>
                        <a:t>x</a:t>
                      </a:r>
                      <a:r>
                        <a:rPr lang="es-ES" i="1" baseline="-25000" dirty="0" smtClean="0">
                          <a:solidFill>
                            <a:schemeClr val="bg1"/>
                          </a:solidFill>
                          <a:latin typeface="Times New Roman" panose="02020603050405020304" pitchFamily="18" charset="0"/>
                          <a:cs typeface="Times New Roman" panose="02020603050405020304" pitchFamily="18" charset="0"/>
                        </a:rPr>
                        <a:t>i</a:t>
                      </a:r>
                      <a:endParaRPr lang="es-AR" i="1" baseline="-25000" dirty="0">
                        <a:solidFill>
                          <a:schemeClr val="bg1"/>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i="1" dirty="0" smtClean="0">
                          <a:solidFill>
                            <a:schemeClr val="bg1"/>
                          </a:solidFill>
                          <a:latin typeface="Times New Roman" panose="02020603050405020304" pitchFamily="18" charset="0"/>
                          <a:cs typeface="Times New Roman" panose="02020603050405020304" pitchFamily="18" charset="0"/>
                        </a:rPr>
                        <a:t>f</a:t>
                      </a:r>
                      <a:r>
                        <a:rPr lang="es-ES" i="1" baseline="-25000" dirty="0" smtClean="0">
                          <a:solidFill>
                            <a:schemeClr val="bg1"/>
                          </a:solidFill>
                          <a:latin typeface="Times New Roman" panose="02020603050405020304" pitchFamily="18" charset="0"/>
                          <a:cs typeface="Times New Roman" panose="02020603050405020304" pitchFamily="18" charset="0"/>
                        </a:rPr>
                        <a:t>i</a:t>
                      </a:r>
                      <a:endParaRPr lang="es-AR" i="1" dirty="0">
                        <a:solidFill>
                          <a:schemeClr val="bg1"/>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i="1" dirty="0" smtClean="0">
                          <a:solidFill>
                            <a:schemeClr val="bg1"/>
                          </a:solidFill>
                          <a:latin typeface="Times New Roman" panose="02020603050405020304" pitchFamily="18" charset="0"/>
                          <a:cs typeface="Times New Roman" panose="02020603050405020304" pitchFamily="18" charset="0"/>
                        </a:rPr>
                        <a:t>F</a:t>
                      </a:r>
                      <a:r>
                        <a:rPr lang="es-ES" i="1" baseline="-25000" dirty="0" smtClean="0">
                          <a:solidFill>
                            <a:schemeClr val="bg1"/>
                          </a:solidFill>
                          <a:latin typeface="Times New Roman" panose="02020603050405020304" pitchFamily="18" charset="0"/>
                          <a:cs typeface="Times New Roman" panose="02020603050405020304" pitchFamily="18" charset="0"/>
                        </a:rPr>
                        <a:t>i</a:t>
                      </a:r>
                      <a:endParaRPr lang="es-AR" i="1" dirty="0">
                        <a:solidFill>
                          <a:schemeClr val="bg1"/>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i="1" dirty="0" err="1" smtClean="0">
                          <a:solidFill>
                            <a:schemeClr val="bg1"/>
                          </a:solidFill>
                          <a:latin typeface="Times New Roman" panose="02020603050405020304" pitchFamily="18" charset="0"/>
                          <a:cs typeface="Times New Roman" panose="02020603050405020304" pitchFamily="18" charset="0"/>
                        </a:rPr>
                        <a:t>F’</a:t>
                      </a:r>
                      <a:r>
                        <a:rPr lang="es-ES" i="1" baseline="-25000" dirty="0" err="1" smtClean="0">
                          <a:solidFill>
                            <a:schemeClr val="bg1"/>
                          </a:solidFill>
                          <a:latin typeface="Times New Roman" panose="02020603050405020304" pitchFamily="18" charset="0"/>
                          <a:cs typeface="Times New Roman" panose="02020603050405020304" pitchFamily="18" charset="0"/>
                        </a:rPr>
                        <a:t>i</a:t>
                      </a:r>
                      <a:endParaRPr lang="es-AR" i="1" dirty="0">
                        <a:solidFill>
                          <a:schemeClr val="bg1"/>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63028482"/>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20-29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0,00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877154688"/>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30-39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0,03</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32938505"/>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40-49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30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40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0,13</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12052679"/>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50-59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50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90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0,29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028322631"/>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60-69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70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160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0,52</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507370962"/>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chemeClr val="bg1"/>
                          </a:solidFill>
                        </a:rPr>
                        <a:t>70-79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90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250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0,81</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26353617"/>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80-89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40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290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0,94</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340011250"/>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90-99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300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0,97</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42076740"/>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100-109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5</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305</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0,98</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123561516"/>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110-119</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5</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310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1,00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14937453"/>
                  </a:ext>
                </a:extLst>
              </a:tr>
              <a:tr h="348412">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Total</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r>
                        <a:rPr lang="es-ES" dirty="0">
                          <a:solidFill>
                            <a:schemeClr val="bg1"/>
                          </a:solidFill>
                        </a:rPr>
                        <a:t>310</a:t>
                      </a: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s-AR" dirty="0">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786850190"/>
                  </a:ext>
                </a:extLst>
              </a:tr>
            </a:tbl>
          </a:graphicData>
        </a:graphic>
      </p:graphicFrame>
      <p:sp>
        <p:nvSpPr>
          <p:cNvPr id="4" name="3 Rectángulo"/>
          <p:cNvSpPr/>
          <p:nvPr/>
        </p:nvSpPr>
        <p:spPr>
          <a:xfrm>
            <a:off x="8991600" y="5608004"/>
            <a:ext cx="2484120" cy="1077218"/>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ES" sz="4600" b="1" kern="0"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Trebuchet MS"/>
                <a:ea typeface="+mj-ea"/>
                <a:cs typeface="+mj-cs"/>
              </a:rPr>
              <a:t>Baremo</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ysClr val="windowText" lastClr="000000"/>
              </a:solidFill>
              <a:effectLst/>
              <a:uLnTx/>
              <a:uFillTx/>
            </a:endParaRPr>
          </a:p>
        </p:txBody>
      </p:sp>
      <p:sp>
        <p:nvSpPr>
          <p:cNvPr id="5" name="CuadroTexto 6">
            <a:extLst>
              <a:ext uri="{FF2B5EF4-FFF2-40B4-BE49-F238E27FC236}">
                <a16:creationId xmlns:a16="http://schemas.microsoft.com/office/drawing/2014/main" id="{92CB16B2-73BB-4CFE-AEB1-12E5B5957870}"/>
              </a:ext>
            </a:extLst>
          </p:cNvPr>
          <p:cNvSpPr txBox="1"/>
          <p:nvPr/>
        </p:nvSpPr>
        <p:spPr>
          <a:xfrm>
            <a:off x="5349240" y="835959"/>
            <a:ext cx="6416039" cy="2308324"/>
          </a:xfrm>
          <a:prstGeom prst="rect">
            <a:avLst/>
          </a:prstGeom>
          <a:noFill/>
        </p:spPr>
        <p:txBody>
          <a:bodyPr wrap="square" rtlCol="0">
            <a:spAutoFit/>
          </a:bodyPr>
          <a:lstStyle/>
          <a:p>
            <a:pPr algn="just"/>
            <a:r>
              <a:rPr lang="es-AR" dirty="0">
                <a:solidFill>
                  <a:prstClr val="black"/>
                </a:solidFill>
                <a:latin typeface="Trebuchet MS (cuerpo)"/>
              </a:rPr>
              <a:t>Se presenta una distribución de frecuencias para los puntajes obtenidos en una prueba psicológica administrada a 310 personas. Con los datos agrupados se construye la ojiva de Galton y a través de interpolaciones se obtienen los percentiles (y por consiguiente los rangos </a:t>
            </a:r>
            <a:r>
              <a:rPr lang="es-AR" dirty="0" err="1">
                <a:solidFill>
                  <a:prstClr val="black"/>
                </a:solidFill>
                <a:latin typeface="Trebuchet MS (cuerpo)"/>
              </a:rPr>
              <a:t>percentilares</a:t>
            </a:r>
            <a:r>
              <a:rPr lang="es-AR" dirty="0">
                <a:solidFill>
                  <a:prstClr val="black"/>
                </a:solidFill>
                <a:latin typeface="Trebuchet MS (cuerpo)"/>
              </a:rPr>
              <a:t>) correspondientes a estas puntuaciones brutas que permiten establecer la correspondencia entre percentiles y puntajes brutos como se muestra en la </a:t>
            </a:r>
            <a:r>
              <a:rPr lang="es-AR" dirty="0" smtClean="0">
                <a:solidFill>
                  <a:prstClr val="black"/>
                </a:solidFill>
                <a:latin typeface="Trebuchet MS (cuerpo)"/>
              </a:rPr>
              <a:t>tabla.  </a:t>
            </a:r>
            <a:endParaRPr lang="es-AR" dirty="0">
              <a:solidFill>
                <a:prstClr val="black"/>
              </a:solidFill>
              <a:latin typeface="Trebuchet MS (cuerpo)"/>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021" y="3291841"/>
            <a:ext cx="481647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410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arcador de contenido 2">
            <a:extLst>
              <a:ext uri="{FF2B5EF4-FFF2-40B4-BE49-F238E27FC236}">
                <a16:creationId xmlns:a16="http://schemas.microsoft.com/office/drawing/2014/main" id="{B9927000-7C89-4F94-9E59-31F1FE32A2E0}"/>
              </a:ext>
            </a:extLst>
          </p:cNvPr>
          <p:cNvSpPr txBox="1">
            <a:spLocks/>
          </p:cNvSpPr>
          <p:nvPr/>
        </p:nvSpPr>
        <p:spPr>
          <a:xfrm>
            <a:off x="913774" y="560439"/>
            <a:ext cx="10599799" cy="5556276"/>
          </a:xfrm>
          <a:prstGeom prst="rect">
            <a:avLst/>
          </a:prstGeom>
        </p:spPr>
        <p:txBody>
          <a:bodyP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s-ES" dirty="0" smtClean="0">
                <a:latin typeface="Trebuchet MS (cuerpo)"/>
              </a:rPr>
              <a:t>           </a:t>
            </a:r>
            <a:r>
              <a:rPr lang="es-ES" i="0" dirty="0" smtClean="0">
                <a:solidFill>
                  <a:schemeClr val="bg1"/>
                </a:solidFill>
                <a:latin typeface="Trebuchet MS (cuerpo)"/>
              </a:rPr>
              <a:t>Tabla 1</a:t>
            </a:r>
          </a:p>
          <a:p>
            <a:pPr marL="0" indent="0">
              <a:buFont typeface="Arial" pitchFamily="34" charset="0"/>
              <a:buNone/>
            </a:pPr>
            <a:endParaRPr lang="es-ES" dirty="0" smtClean="0">
              <a:latin typeface="Trebuchet MS (cuerpo)"/>
            </a:endParaRPr>
          </a:p>
          <a:p>
            <a:pPr marL="0" indent="0">
              <a:buFont typeface="Arial" pitchFamily="34" charset="0"/>
              <a:buNone/>
            </a:pPr>
            <a:endParaRPr lang="es-ES" dirty="0" smtClean="0">
              <a:latin typeface="Trebuchet MS (cuerpo)"/>
            </a:endParaRPr>
          </a:p>
          <a:p>
            <a:pPr marL="0" indent="0">
              <a:buFont typeface="Arial" pitchFamily="34" charset="0"/>
              <a:buNone/>
            </a:pPr>
            <a:endParaRPr lang="es-ES" dirty="0" smtClean="0">
              <a:latin typeface="Trebuchet MS (cuerpo)"/>
            </a:endParaRPr>
          </a:p>
          <a:p>
            <a:pPr marL="0" indent="0">
              <a:buFont typeface="Arial" pitchFamily="34" charset="0"/>
              <a:buNone/>
            </a:pPr>
            <a:endParaRPr lang="es-ES" dirty="0" smtClean="0">
              <a:latin typeface="Trebuchet MS (cuerpo)"/>
            </a:endParaRPr>
          </a:p>
          <a:p>
            <a:pPr marL="0" indent="0">
              <a:buFont typeface="Arial" pitchFamily="34" charset="0"/>
              <a:buNone/>
            </a:pPr>
            <a:endParaRPr lang="es-ES" dirty="0" smtClean="0">
              <a:latin typeface="Trebuchet MS (cuerpo)"/>
            </a:endParaRPr>
          </a:p>
          <a:p>
            <a:pPr marL="0" indent="0">
              <a:buFont typeface="Arial" pitchFamily="34" charset="0"/>
              <a:buNone/>
            </a:pPr>
            <a:endParaRPr lang="es-ES" dirty="0" smtClean="0">
              <a:latin typeface="Trebuchet MS (cuerpo)"/>
            </a:endParaRPr>
          </a:p>
          <a:p>
            <a:pPr marL="0" indent="0">
              <a:buFont typeface="Arial" pitchFamily="34" charset="0"/>
              <a:buNone/>
            </a:pPr>
            <a:endParaRPr lang="es-ES" sz="1600" dirty="0" smtClean="0">
              <a:latin typeface="Trebuchet MS (cuerpo)"/>
            </a:endParaRPr>
          </a:p>
          <a:p>
            <a:pPr marL="0" indent="0">
              <a:buFont typeface="Arial" pitchFamily="34" charset="0"/>
              <a:buNone/>
            </a:pPr>
            <a:endParaRPr lang="es-ES" sz="1600" dirty="0" smtClean="0">
              <a:latin typeface="Trebuchet MS (cuerpo)"/>
            </a:endParaRPr>
          </a:p>
          <a:p>
            <a:pPr marL="0" indent="0">
              <a:buFont typeface="Arial" pitchFamily="34" charset="0"/>
              <a:buNone/>
            </a:pPr>
            <a:endParaRPr lang="es-ES" sz="1600" dirty="0" smtClean="0">
              <a:latin typeface="Trebuchet MS (cuerpo)"/>
            </a:endParaRPr>
          </a:p>
          <a:p>
            <a:pPr marL="0" indent="0">
              <a:buFont typeface="Arial" pitchFamily="34" charset="0"/>
              <a:buNone/>
            </a:pPr>
            <a:endParaRPr lang="es-AR" dirty="0">
              <a:latin typeface="Trebuchet MS (cuerpo)"/>
            </a:endParaRPr>
          </a:p>
        </p:txBody>
      </p:sp>
      <p:graphicFrame>
        <p:nvGraphicFramePr>
          <p:cNvPr id="53" name="Tabla 4">
            <a:extLst>
              <a:ext uri="{FF2B5EF4-FFF2-40B4-BE49-F238E27FC236}">
                <a16:creationId xmlns:a16="http://schemas.microsoft.com/office/drawing/2014/main" id="{4DEF6943-5ABF-4A62-84F2-1D2C54E82768}"/>
              </a:ext>
            </a:extLst>
          </p:cNvPr>
          <p:cNvGraphicFramePr>
            <a:graphicFrameLocks noGrp="1"/>
          </p:cNvGraphicFramePr>
          <p:nvPr>
            <p:extLst>
              <p:ext uri="{D42A27DB-BD31-4B8C-83A1-F6EECF244321}">
                <p14:modId xmlns:p14="http://schemas.microsoft.com/office/powerpoint/2010/main" val="4127144397"/>
              </p:ext>
            </p:extLst>
          </p:nvPr>
        </p:nvGraphicFramePr>
        <p:xfrm>
          <a:off x="1032408" y="1011879"/>
          <a:ext cx="2533835" cy="3657600"/>
        </p:xfrm>
        <a:graphic>
          <a:graphicData uri="http://schemas.openxmlformats.org/drawingml/2006/table">
            <a:tbl>
              <a:tblPr firstRow="1" bandRow="1">
                <a:tableStyleId>{2D5ABB26-0587-4C30-8999-92F81FD0307C}</a:tableStyleId>
              </a:tblPr>
              <a:tblGrid>
                <a:gridCol w="1263215">
                  <a:extLst>
                    <a:ext uri="{9D8B030D-6E8A-4147-A177-3AD203B41FA5}">
                      <a16:colId xmlns:a16="http://schemas.microsoft.com/office/drawing/2014/main" val="468892894"/>
                    </a:ext>
                  </a:extLst>
                </a:gridCol>
                <a:gridCol w="1270620">
                  <a:extLst>
                    <a:ext uri="{9D8B030D-6E8A-4147-A177-3AD203B41FA5}">
                      <a16:colId xmlns:a16="http://schemas.microsoft.com/office/drawing/2014/main" val="3028928547"/>
                    </a:ext>
                  </a:extLst>
                </a:gridCol>
              </a:tblGrid>
              <a:tr h="354935">
                <a:tc>
                  <a:txBody>
                    <a:bodyPr/>
                    <a:lstStyle/>
                    <a:p>
                      <a:pPr algn="ctr"/>
                      <a:r>
                        <a:rPr lang="es-ES" dirty="0" smtClean="0">
                          <a:solidFill>
                            <a:schemeClr val="bg1"/>
                          </a:solidFill>
                          <a:latin typeface="Trebuchet MS (cuerpo)"/>
                        </a:rPr>
                        <a:t>Percentil</a:t>
                      </a:r>
                      <a:endParaRPr lang="es-AR" dirty="0">
                        <a:solidFill>
                          <a:schemeClr val="bg1"/>
                        </a:solidFill>
                        <a:latin typeface="Trebuchet MS (cuerpo)"/>
                      </a:endParaRPr>
                    </a:p>
                  </a:txBody>
                  <a:tcPr/>
                </a:tc>
                <a:tc>
                  <a:txBody>
                    <a:bodyPr/>
                    <a:lstStyle/>
                    <a:p>
                      <a:pPr algn="ctr"/>
                      <a:r>
                        <a:rPr lang="es-ES" i="1" dirty="0" smtClean="0">
                          <a:solidFill>
                            <a:schemeClr val="bg1"/>
                          </a:solidFill>
                          <a:latin typeface="Times New Roman" panose="02020603050405020304" pitchFamily="18" charset="0"/>
                          <a:cs typeface="Times New Roman" panose="02020603050405020304" pitchFamily="18" charset="0"/>
                        </a:rPr>
                        <a:t>x</a:t>
                      </a:r>
                      <a:r>
                        <a:rPr lang="es-ES" i="1" baseline="-25000" dirty="0" smtClean="0">
                          <a:solidFill>
                            <a:schemeClr val="bg1"/>
                          </a:solidFill>
                          <a:latin typeface="Times New Roman" panose="02020603050405020304" pitchFamily="18" charset="0"/>
                          <a:cs typeface="Times New Roman" panose="02020603050405020304" pitchFamily="18" charset="0"/>
                        </a:rPr>
                        <a:t>i</a:t>
                      </a:r>
                      <a:endParaRPr lang="es-AR" i="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0073937"/>
                  </a:ext>
                </a:extLst>
              </a:tr>
              <a:tr h="354935">
                <a:tc>
                  <a:txBody>
                    <a:bodyPr/>
                    <a:lstStyle/>
                    <a:p>
                      <a:pPr algn="ctr"/>
                      <a:r>
                        <a:rPr lang="es-ES" dirty="0">
                          <a:solidFill>
                            <a:schemeClr val="bg1"/>
                          </a:solidFill>
                          <a:latin typeface="Trebuchet MS (cuerpo)"/>
                        </a:rPr>
                        <a:t>10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47,0</a:t>
                      </a:r>
                      <a:endParaRPr lang="es-AR" dirty="0">
                        <a:solidFill>
                          <a:schemeClr val="bg1"/>
                        </a:solidFill>
                        <a:latin typeface="Trebuchet MS (cuerpo)"/>
                      </a:endParaRPr>
                    </a:p>
                  </a:txBody>
                  <a:tcPr/>
                </a:tc>
                <a:extLst>
                  <a:ext uri="{0D108BD9-81ED-4DB2-BD59-A6C34878D82A}">
                    <a16:rowId xmlns:a16="http://schemas.microsoft.com/office/drawing/2014/main" val="2267774693"/>
                  </a:ext>
                </a:extLst>
              </a:tr>
              <a:tr h="354935">
                <a:tc>
                  <a:txBody>
                    <a:bodyPr/>
                    <a:lstStyle/>
                    <a:p>
                      <a:pPr algn="ctr"/>
                      <a:r>
                        <a:rPr lang="es-ES" dirty="0">
                          <a:solidFill>
                            <a:schemeClr val="bg1"/>
                          </a:solidFill>
                          <a:latin typeface="Trebuchet MS (cuerpo)"/>
                        </a:rPr>
                        <a:t>20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54,4</a:t>
                      </a:r>
                      <a:endParaRPr lang="es-AR" dirty="0">
                        <a:solidFill>
                          <a:schemeClr val="bg1"/>
                        </a:solidFill>
                        <a:latin typeface="Trebuchet MS (cuerpo)"/>
                      </a:endParaRPr>
                    </a:p>
                  </a:txBody>
                  <a:tcPr/>
                </a:tc>
                <a:extLst>
                  <a:ext uri="{0D108BD9-81ED-4DB2-BD59-A6C34878D82A}">
                    <a16:rowId xmlns:a16="http://schemas.microsoft.com/office/drawing/2014/main" val="2380163369"/>
                  </a:ext>
                </a:extLst>
              </a:tr>
              <a:tr h="354935">
                <a:tc>
                  <a:txBody>
                    <a:bodyPr/>
                    <a:lstStyle/>
                    <a:p>
                      <a:pPr algn="ctr"/>
                      <a:r>
                        <a:rPr lang="es-ES" dirty="0">
                          <a:solidFill>
                            <a:schemeClr val="bg1"/>
                          </a:solidFill>
                          <a:latin typeface="Trebuchet MS (cuerpo)"/>
                        </a:rPr>
                        <a:t>30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60,4</a:t>
                      </a:r>
                      <a:endParaRPr lang="es-AR" dirty="0">
                        <a:solidFill>
                          <a:schemeClr val="bg1"/>
                        </a:solidFill>
                        <a:latin typeface="Trebuchet MS (cuerpo)"/>
                      </a:endParaRPr>
                    </a:p>
                  </a:txBody>
                  <a:tcPr/>
                </a:tc>
                <a:extLst>
                  <a:ext uri="{0D108BD9-81ED-4DB2-BD59-A6C34878D82A}">
                    <a16:rowId xmlns:a16="http://schemas.microsoft.com/office/drawing/2014/main" val="2518377197"/>
                  </a:ext>
                </a:extLst>
              </a:tr>
              <a:tr h="354935">
                <a:tc>
                  <a:txBody>
                    <a:bodyPr/>
                    <a:lstStyle/>
                    <a:p>
                      <a:pPr algn="ctr"/>
                      <a:r>
                        <a:rPr lang="es-ES" dirty="0">
                          <a:solidFill>
                            <a:schemeClr val="bg1"/>
                          </a:solidFill>
                          <a:latin typeface="Trebuchet MS (cuerpo)"/>
                        </a:rPr>
                        <a:t>40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64,9</a:t>
                      </a:r>
                      <a:endParaRPr lang="es-AR" dirty="0">
                        <a:solidFill>
                          <a:schemeClr val="bg1"/>
                        </a:solidFill>
                        <a:latin typeface="Trebuchet MS (cuerpo)"/>
                      </a:endParaRPr>
                    </a:p>
                  </a:txBody>
                  <a:tcPr/>
                </a:tc>
                <a:extLst>
                  <a:ext uri="{0D108BD9-81ED-4DB2-BD59-A6C34878D82A}">
                    <a16:rowId xmlns:a16="http://schemas.microsoft.com/office/drawing/2014/main" val="4212151609"/>
                  </a:ext>
                </a:extLst>
              </a:tr>
              <a:tr h="354935">
                <a:tc>
                  <a:txBody>
                    <a:bodyPr/>
                    <a:lstStyle/>
                    <a:p>
                      <a:pPr algn="ctr"/>
                      <a:r>
                        <a:rPr lang="es-ES" dirty="0" smtClean="0">
                          <a:solidFill>
                            <a:schemeClr val="bg1"/>
                          </a:solidFill>
                          <a:latin typeface="Trebuchet MS (cuerpo)"/>
                        </a:rPr>
                        <a:t>50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69,3</a:t>
                      </a:r>
                      <a:endParaRPr lang="es-AR" dirty="0">
                        <a:solidFill>
                          <a:schemeClr val="bg1"/>
                        </a:solidFill>
                        <a:latin typeface="Trebuchet MS (cuerpo)"/>
                      </a:endParaRPr>
                    </a:p>
                  </a:txBody>
                  <a:tcPr/>
                </a:tc>
                <a:extLst>
                  <a:ext uri="{0D108BD9-81ED-4DB2-BD59-A6C34878D82A}">
                    <a16:rowId xmlns:a16="http://schemas.microsoft.com/office/drawing/2014/main" val="1306886666"/>
                  </a:ext>
                </a:extLst>
              </a:tr>
              <a:tr h="354935">
                <a:tc>
                  <a:txBody>
                    <a:bodyPr/>
                    <a:lstStyle/>
                    <a:p>
                      <a:pPr algn="ctr"/>
                      <a:r>
                        <a:rPr lang="es-ES" dirty="0">
                          <a:solidFill>
                            <a:schemeClr val="bg1"/>
                          </a:solidFill>
                          <a:latin typeface="Trebuchet MS (cuerpo)"/>
                        </a:rPr>
                        <a:t>60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72,9</a:t>
                      </a:r>
                      <a:endParaRPr lang="es-AR" dirty="0">
                        <a:solidFill>
                          <a:schemeClr val="bg1"/>
                        </a:solidFill>
                        <a:latin typeface="Trebuchet MS (cuerpo)"/>
                      </a:endParaRPr>
                    </a:p>
                  </a:txBody>
                  <a:tcPr/>
                </a:tc>
                <a:extLst>
                  <a:ext uri="{0D108BD9-81ED-4DB2-BD59-A6C34878D82A}">
                    <a16:rowId xmlns:a16="http://schemas.microsoft.com/office/drawing/2014/main" val="4163418255"/>
                  </a:ext>
                </a:extLst>
              </a:tr>
              <a:tr h="354935">
                <a:tc>
                  <a:txBody>
                    <a:bodyPr/>
                    <a:lstStyle/>
                    <a:p>
                      <a:pPr algn="ctr"/>
                      <a:r>
                        <a:rPr lang="es-ES" dirty="0">
                          <a:solidFill>
                            <a:schemeClr val="bg1"/>
                          </a:solidFill>
                          <a:latin typeface="Trebuchet MS (cuerpo)"/>
                        </a:rPr>
                        <a:t>70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76,3</a:t>
                      </a:r>
                      <a:endParaRPr lang="es-AR" dirty="0">
                        <a:solidFill>
                          <a:schemeClr val="bg1"/>
                        </a:solidFill>
                        <a:latin typeface="Trebuchet MS (cuerpo)"/>
                      </a:endParaRPr>
                    </a:p>
                  </a:txBody>
                  <a:tcPr/>
                </a:tc>
                <a:extLst>
                  <a:ext uri="{0D108BD9-81ED-4DB2-BD59-A6C34878D82A}">
                    <a16:rowId xmlns:a16="http://schemas.microsoft.com/office/drawing/2014/main" val="521975202"/>
                  </a:ext>
                </a:extLst>
              </a:tr>
              <a:tr h="354935">
                <a:tc>
                  <a:txBody>
                    <a:bodyPr/>
                    <a:lstStyle/>
                    <a:p>
                      <a:pPr algn="ctr"/>
                      <a:r>
                        <a:rPr lang="es-ES" dirty="0">
                          <a:solidFill>
                            <a:schemeClr val="bg1"/>
                          </a:solidFill>
                          <a:latin typeface="Trebuchet MS (cuerpo)"/>
                        </a:rPr>
                        <a:t>80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79,8</a:t>
                      </a:r>
                      <a:endParaRPr lang="es-AR" dirty="0">
                        <a:solidFill>
                          <a:schemeClr val="bg1"/>
                        </a:solidFill>
                        <a:latin typeface="Trebuchet MS (cuerpo)"/>
                      </a:endParaRPr>
                    </a:p>
                  </a:txBody>
                  <a:tcPr/>
                </a:tc>
                <a:extLst>
                  <a:ext uri="{0D108BD9-81ED-4DB2-BD59-A6C34878D82A}">
                    <a16:rowId xmlns:a16="http://schemas.microsoft.com/office/drawing/2014/main" val="3304889396"/>
                  </a:ext>
                </a:extLst>
              </a:tr>
              <a:tr h="354935">
                <a:tc>
                  <a:txBody>
                    <a:bodyPr/>
                    <a:lstStyle/>
                    <a:p>
                      <a:pPr algn="ctr"/>
                      <a:r>
                        <a:rPr lang="es-ES" dirty="0">
                          <a:solidFill>
                            <a:schemeClr val="bg1"/>
                          </a:solidFill>
                          <a:latin typeface="Trebuchet MS (cuerpo)"/>
                        </a:rPr>
                        <a:t>90</a:t>
                      </a:r>
                      <a:endParaRPr lang="es-AR" dirty="0">
                        <a:solidFill>
                          <a:schemeClr val="bg1"/>
                        </a:solidFill>
                        <a:latin typeface="Trebuchet MS (cuerpo)"/>
                      </a:endParaRPr>
                    </a:p>
                  </a:txBody>
                  <a:tcPr/>
                </a:tc>
                <a:tc>
                  <a:txBody>
                    <a:bodyPr/>
                    <a:lstStyle/>
                    <a:p>
                      <a:pPr algn="ctr"/>
                      <a:r>
                        <a:rPr lang="es-ES" dirty="0">
                          <a:solidFill>
                            <a:schemeClr val="bg1"/>
                          </a:solidFill>
                          <a:latin typeface="Trebuchet MS (cuerpo)"/>
                        </a:rPr>
                        <a:t>87,3</a:t>
                      </a:r>
                      <a:endParaRPr lang="es-AR" dirty="0">
                        <a:solidFill>
                          <a:schemeClr val="bg1"/>
                        </a:solidFill>
                        <a:latin typeface="Trebuchet MS (cuerpo)"/>
                      </a:endParaRPr>
                    </a:p>
                  </a:txBody>
                  <a:tcPr/>
                </a:tc>
                <a:extLst>
                  <a:ext uri="{0D108BD9-81ED-4DB2-BD59-A6C34878D82A}">
                    <a16:rowId xmlns:a16="http://schemas.microsoft.com/office/drawing/2014/main" val="3105416405"/>
                  </a:ext>
                </a:extLst>
              </a:tr>
            </a:tbl>
          </a:graphicData>
        </a:graphic>
      </p:graphicFrame>
      <p:sp>
        <p:nvSpPr>
          <p:cNvPr id="54" name="CuadroTexto 5">
            <a:extLst>
              <a:ext uri="{FF2B5EF4-FFF2-40B4-BE49-F238E27FC236}">
                <a16:creationId xmlns:a16="http://schemas.microsoft.com/office/drawing/2014/main" id="{F6EA2435-A728-497D-8FAC-F89C397DB74F}"/>
              </a:ext>
            </a:extLst>
          </p:cNvPr>
          <p:cNvSpPr txBox="1"/>
          <p:nvPr/>
        </p:nvSpPr>
        <p:spPr>
          <a:xfrm>
            <a:off x="3688080" y="3357396"/>
            <a:ext cx="4699297" cy="1323439"/>
          </a:xfrm>
          <a:prstGeom prst="rect">
            <a:avLst/>
          </a:prstGeom>
          <a:noFill/>
        </p:spPr>
        <p:txBody>
          <a:bodyPr wrap="square" rtlCol="0">
            <a:spAutoFit/>
          </a:bodyPr>
          <a:lstStyle/>
          <a:p>
            <a:pPr algn="just"/>
            <a:r>
              <a:rPr lang="es-ES" sz="2000" dirty="0" smtClean="0">
                <a:solidFill>
                  <a:schemeClr val="bg1"/>
                </a:solidFill>
                <a:latin typeface="Trebuchet MS (cuerpo)"/>
              </a:rPr>
              <a:t>También </a:t>
            </a:r>
            <a:r>
              <a:rPr lang="es-ES" sz="2000" dirty="0">
                <a:solidFill>
                  <a:schemeClr val="bg1"/>
                </a:solidFill>
                <a:latin typeface="Trebuchet MS (cuerpo)"/>
              </a:rPr>
              <a:t>se </a:t>
            </a:r>
            <a:r>
              <a:rPr lang="es-ES" sz="2000" dirty="0" smtClean="0">
                <a:solidFill>
                  <a:schemeClr val="bg1"/>
                </a:solidFill>
                <a:latin typeface="Trebuchet MS (cuerpo)"/>
              </a:rPr>
              <a:t>pueden </a:t>
            </a:r>
            <a:r>
              <a:rPr lang="es-ES" sz="2000" dirty="0">
                <a:solidFill>
                  <a:schemeClr val="bg1"/>
                </a:solidFill>
                <a:latin typeface="Trebuchet MS (cuerpo)"/>
              </a:rPr>
              <a:t>asignar a las puntuaciones brutas las </a:t>
            </a:r>
            <a:r>
              <a:rPr lang="es-ES" sz="2000" dirty="0" smtClean="0">
                <a:solidFill>
                  <a:schemeClr val="bg1"/>
                </a:solidFill>
                <a:latin typeface="Trebuchet MS (cuerpo)"/>
              </a:rPr>
              <a:t>puntuaciones </a:t>
            </a:r>
            <a:r>
              <a:rPr lang="es-ES" sz="2000" dirty="0">
                <a:solidFill>
                  <a:schemeClr val="bg1"/>
                </a:solidFill>
                <a:latin typeface="Trebuchet MS (cuerpo)"/>
              </a:rPr>
              <a:t>típicas </a:t>
            </a:r>
            <a:r>
              <a:rPr lang="es-ES" sz="2000" dirty="0">
                <a:solidFill>
                  <a:srgbClr val="3F3F3F"/>
                </a:solidFill>
                <a:latin typeface="Trebuchet MS (cuerpo)"/>
              </a:rPr>
              <a:t>correspondientes </a:t>
            </a:r>
            <a:r>
              <a:rPr lang="es-ES" sz="2000" dirty="0" smtClean="0">
                <a:solidFill>
                  <a:schemeClr val="bg1"/>
                </a:solidFill>
                <a:latin typeface="Trebuchet MS (cuerpo)"/>
              </a:rPr>
              <a:t>como </a:t>
            </a:r>
            <a:r>
              <a:rPr lang="es-ES" sz="2000" dirty="0">
                <a:solidFill>
                  <a:schemeClr val="bg1"/>
                </a:solidFill>
                <a:latin typeface="Trebuchet MS (cuerpo)"/>
              </a:rPr>
              <a:t>se muestra en la Tabla 2</a:t>
            </a:r>
            <a:r>
              <a:rPr lang="es-ES" sz="2000" dirty="0" smtClean="0">
                <a:solidFill>
                  <a:schemeClr val="bg1"/>
                </a:solidFill>
                <a:latin typeface="Trebuchet MS (cuerpo)"/>
              </a:rPr>
              <a:t>.</a:t>
            </a:r>
            <a:endParaRPr lang="es-ES" sz="2000" dirty="0">
              <a:solidFill>
                <a:schemeClr val="bg1"/>
              </a:solidFill>
              <a:latin typeface="Trebuchet MS (cuerpo)"/>
            </a:endParaRPr>
          </a:p>
        </p:txBody>
      </p:sp>
      <p:sp>
        <p:nvSpPr>
          <p:cNvPr id="55" name="CuadroTexto 7">
            <a:extLst>
              <a:ext uri="{FF2B5EF4-FFF2-40B4-BE49-F238E27FC236}">
                <a16:creationId xmlns:a16="http://schemas.microsoft.com/office/drawing/2014/main" id="{1F2A9BBB-9A55-4E6A-AEE0-56F9BDF24BA2}"/>
              </a:ext>
            </a:extLst>
          </p:cNvPr>
          <p:cNvSpPr txBox="1"/>
          <p:nvPr/>
        </p:nvSpPr>
        <p:spPr>
          <a:xfrm>
            <a:off x="3688080" y="840894"/>
            <a:ext cx="4699297" cy="2554545"/>
          </a:xfrm>
          <a:prstGeom prst="rect">
            <a:avLst/>
          </a:prstGeom>
          <a:noFill/>
        </p:spPr>
        <p:txBody>
          <a:bodyPr wrap="square" rtlCol="0">
            <a:spAutoFit/>
          </a:bodyPr>
          <a:lstStyle/>
          <a:p>
            <a:pPr algn="just"/>
            <a:r>
              <a:rPr lang="es-ES" sz="2000" dirty="0">
                <a:solidFill>
                  <a:schemeClr val="bg1"/>
                </a:solidFill>
                <a:latin typeface="Trebuchet MS (cuerpo)"/>
              </a:rPr>
              <a:t>Con esta información (Tabla 1) sabemos que si una persona obtuvo 60 puntos tiene un puntaje bajo dado que no supera el 30 por ciento del grupo, mientras que si alguien obtuvo 77 puntos tiene un puntaje alto ya que supera por lo menos a un 70 por ciento de las observaciones</a:t>
            </a:r>
            <a:r>
              <a:rPr lang="es-ES" dirty="0">
                <a:solidFill>
                  <a:schemeClr val="bg1"/>
                </a:solidFill>
                <a:latin typeface="Trebuchet MS (cuerpo)"/>
              </a:rPr>
              <a:t>.</a:t>
            </a:r>
            <a:endParaRPr lang="es-AR" dirty="0">
              <a:solidFill>
                <a:schemeClr val="bg1"/>
              </a:solidFill>
              <a:latin typeface="Trebuchet MS (cuerpo)"/>
            </a:endParaRPr>
          </a:p>
        </p:txBody>
      </p:sp>
      <p:sp>
        <p:nvSpPr>
          <p:cNvPr id="56" name="CuadroTexto 9">
            <a:extLst>
              <a:ext uri="{FF2B5EF4-FFF2-40B4-BE49-F238E27FC236}">
                <a16:creationId xmlns:a16="http://schemas.microsoft.com/office/drawing/2014/main" id="{E92410BB-4817-4BD7-ACA0-05B5995D90E6}"/>
              </a:ext>
            </a:extLst>
          </p:cNvPr>
          <p:cNvSpPr txBox="1"/>
          <p:nvPr/>
        </p:nvSpPr>
        <p:spPr>
          <a:xfrm>
            <a:off x="8768377" y="560438"/>
            <a:ext cx="3109055" cy="4339650"/>
          </a:xfrm>
          <a:prstGeom prst="rect">
            <a:avLst/>
          </a:prstGeom>
          <a:noFill/>
        </p:spPr>
        <p:txBody>
          <a:bodyPr wrap="square" rtlCol="0">
            <a:spAutoFit/>
          </a:bodyPr>
          <a:lstStyle/>
          <a:p>
            <a:pPr fontAlgn="t"/>
            <a:r>
              <a:rPr lang="es-ES" dirty="0">
                <a:solidFill>
                  <a:schemeClr val="bg1"/>
                </a:solidFill>
                <a:latin typeface="Trebuchet MS (cuerpo)"/>
              </a:rPr>
              <a:t>                 Tabla 2 </a:t>
            </a:r>
          </a:p>
          <a:p>
            <a:pPr defTabSz="914400">
              <a:spcBef>
                <a:spcPts val="1200"/>
              </a:spcBef>
              <a:spcAft>
                <a:spcPts val="600"/>
              </a:spcAft>
              <a:tabLst>
                <a:tab pos="358775" algn="l"/>
              </a:tabLst>
            </a:pPr>
            <a:r>
              <a:rPr lang="es-ES" i="1" dirty="0">
                <a:solidFill>
                  <a:srgbClr val="3F3F3F"/>
                </a:solidFill>
                <a:latin typeface="Times New Roman" panose="02020603050405020304" pitchFamily="18" charset="0"/>
                <a:cs typeface="Times New Roman" panose="02020603050405020304" pitchFamily="18" charset="0"/>
              </a:rPr>
              <a:t>	</a:t>
            </a:r>
            <a:r>
              <a:rPr lang="es-ES" i="1" dirty="0" smtClean="0">
                <a:solidFill>
                  <a:srgbClr val="3F3F3F"/>
                </a:solidFill>
                <a:latin typeface="Times New Roman" panose="02020603050405020304" pitchFamily="18" charset="0"/>
                <a:cs typeface="Times New Roman" panose="02020603050405020304" pitchFamily="18" charset="0"/>
              </a:rPr>
              <a:t> x</a:t>
            </a:r>
            <a:r>
              <a:rPr lang="es-ES" i="1" baseline="-25000" dirty="0" smtClean="0">
                <a:solidFill>
                  <a:srgbClr val="3F3F3F"/>
                </a:solidFill>
                <a:latin typeface="Times New Roman" panose="02020603050405020304" pitchFamily="18" charset="0"/>
                <a:cs typeface="Times New Roman" panose="02020603050405020304" pitchFamily="18" charset="0"/>
              </a:rPr>
              <a:t>i		</a:t>
            </a:r>
            <a:r>
              <a:rPr lang="es-ES" dirty="0" smtClean="0">
                <a:solidFill>
                  <a:schemeClr val="bg1"/>
                </a:solidFill>
                <a:latin typeface="Trebuchet MS (cuerpo)"/>
              </a:rPr>
              <a:t>Puntaje z</a:t>
            </a:r>
            <a:endParaRPr lang="es-AR" dirty="0" smtClean="0">
              <a:solidFill>
                <a:schemeClr val="bg1"/>
              </a:solidFill>
              <a:latin typeface="Trebuchet MS (cuerpo)"/>
            </a:endParaRPr>
          </a:p>
          <a:p>
            <a:pPr fontAlgn="t">
              <a:lnSpc>
                <a:spcPts val="2600"/>
              </a:lnSpc>
            </a:pPr>
            <a:r>
              <a:rPr lang="es-ES" dirty="0" smtClean="0">
                <a:solidFill>
                  <a:schemeClr val="bg1"/>
                </a:solidFill>
                <a:latin typeface="Trebuchet MS (cuerpo)"/>
              </a:rPr>
              <a:t>   </a:t>
            </a:r>
            <a:r>
              <a:rPr lang="es-ES" dirty="0">
                <a:solidFill>
                  <a:schemeClr val="bg1"/>
                </a:solidFill>
                <a:latin typeface="Trebuchet MS (cuerpo)"/>
              </a:rPr>
              <a:t>20-29                     - 2,8            </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   30-39                     - 2,1</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   40-49                     - 1,5</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   50-59                     - 0,9</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   60-69                     - 0,2</a:t>
            </a:r>
            <a:endParaRPr lang="es-AR" dirty="0">
              <a:solidFill>
                <a:schemeClr val="bg1"/>
              </a:solidFill>
              <a:latin typeface="Trebuchet MS (cuerpo)"/>
            </a:endParaRPr>
          </a:p>
          <a:p>
            <a:pPr>
              <a:lnSpc>
                <a:spcPts val="2600"/>
              </a:lnSpc>
            </a:pPr>
            <a:r>
              <a:rPr lang="es-ES" dirty="0">
                <a:solidFill>
                  <a:schemeClr val="bg1"/>
                </a:solidFill>
                <a:latin typeface="Trebuchet MS (cuerpo)"/>
              </a:rPr>
              <a:t>   70-79                       0,4</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   80-89                       1,1</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   90-99                       1,7</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100-109                      2,3                   </a:t>
            </a:r>
            <a:endParaRPr lang="es-AR" dirty="0">
              <a:solidFill>
                <a:schemeClr val="bg1"/>
              </a:solidFill>
              <a:latin typeface="Trebuchet MS (cuerpo)"/>
            </a:endParaRPr>
          </a:p>
          <a:p>
            <a:pPr fontAlgn="t">
              <a:lnSpc>
                <a:spcPts val="2600"/>
              </a:lnSpc>
            </a:pPr>
            <a:r>
              <a:rPr lang="es-ES" dirty="0">
                <a:solidFill>
                  <a:schemeClr val="bg1"/>
                </a:solidFill>
                <a:latin typeface="Trebuchet MS (cuerpo)"/>
              </a:rPr>
              <a:t>110-119                      </a:t>
            </a:r>
            <a:r>
              <a:rPr lang="es-ES" dirty="0" smtClean="0">
                <a:solidFill>
                  <a:schemeClr val="bg1"/>
                </a:solidFill>
                <a:latin typeface="Trebuchet MS (cuerpo)"/>
              </a:rPr>
              <a:t> 3,0</a:t>
            </a:r>
            <a:endParaRPr lang="es-AR" dirty="0">
              <a:solidFill>
                <a:schemeClr val="bg1"/>
              </a:solidFill>
              <a:latin typeface="Trebuchet MS (cuerpo)"/>
            </a:endParaRPr>
          </a:p>
        </p:txBody>
      </p:sp>
      <p:sp>
        <p:nvSpPr>
          <p:cNvPr id="57" name="CuadroTexto 10">
            <a:extLst>
              <a:ext uri="{FF2B5EF4-FFF2-40B4-BE49-F238E27FC236}">
                <a16:creationId xmlns:a16="http://schemas.microsoft.com/office/drawing/2014/main" id="{BA8A3992-B2FB-4FFB-BDF8-9EE89ECB69D9}"/>
              </a:ext>
            </a:extLst>
          </p:cNvPr>
          <p:cNvSpPr txBox="1"/>
          <p:nvPr/>
        </p:nvSpPr>
        <p:spPr>
          <a:xfrm>
            <a:off x="1140542" y="5033175"/>
            <a:ext cx="10373031" cy="1323439"/>
          </a:xfrm>
          <a:prstGeom prst="rect">
            <a:avLst/>
          </a:prstGeom>
          <a:noFill/>
        </p:spPr>
        <p:txBody>
          <a:bodyPr wrap="square" rtlCol="0">
            <a:spAutoFit/>
          </a:bodyPr>
          <a:lstStyle/>
          <a:p>
            <a:pPr algn="just"/>
            <a:r>
              <a:rPr lang="es-ES" sz="2000" dirty="0">
                <a:solidFill>
                  <a:schemeClr val="bg1"/>
                </a:solidFill>
                <a:latin typeface="Trebuchet MS (cuerpo)"/>
              </a:rPr>
              <a:t>Tanto la </a:t>
            </a:r>
            <a:r>
              <a:rPr lang="es-ES" sz="2000" dirty="0" smtClean="0">
                <a:solidFill>
                  <a:schemeClr val="bg1"/>
                </a:solidFill>
                <a:latin typeface="Trebuchet MS (cuerpo)"/>
              </a:rPr>
              <a:t>Tabla 1 </a:t>
            </a:r>
            <a:r>
              <a:rPr lang="es-ES" sz="2000" dirty="0">
                <a:solidFill>
                  <a:schemeClr val="bg1"/>
                </a:solidFill>
                <a:latin typeface="Trebuchet MS (cuerpo)"/>
              </a:rPr>
              <a:t>como la </a:t>
            </a:r>
            <a:r>
              <a:rPr lang="es-ES" sz="2000" dirty="0" smtClean="0">
                <a:solidFill>
                  <a:schemeClr val="bg1"/>
                </a:solidFill>
                <a:latin typeface="Trebuchet MS (cuerpo)"/>
              </a:rPr>
              <a:t>Tabla </a:t>
            </a:r>
            <a:r>
              <a:rPr lang="es-ES" sz="2000" dirty="0">
                <a:solidFill>
                  <a:schemeClr val="bg1"/>
                </a:solidFill>
                <a:latin typeface="Trebuchet MS (cuerpo)"/>
              </a:rPr>
              <a:t>2 constituyen baremos, ya que posibilitan decidir cómo se posiciona un sujeto dado </a:t>
            </a:r>
            <a:r>
              <a:rPr lang="es-ES" sz="2000" dirty="0" smtClean="0">
                <a:solidFill>
                  <a:schemeClr val="bg1"/>
                </a:solidFill>
                <a:latin typeface="Trebuchet MS (cuerpo)"/>
              </a:rPr>
              <a:t>con respecto a </a:t>
            </a:r>
            <a:r>
              <a:rPr lang="es-ES" sz="2000" dirty="0">
                <a:solidFill>
                  <a:schemeClr val="bg1"/>
                </a:solidFill>
                <a:latin typeface="Trebuchet MS (cuerpo)"/>
              </a:rPr>
              <a:t>su grupo de </a:t>
            </a:r>
            <a:r>
              <a:rPr lang="es-ES" sz="2000" dirty="0" smtClean="0">
                <a:solidFill>
                  <a:schemeClr val="bg1"/>
                </a:solidFill>
                <a:latin typeface="Trebuchet MS (cuerpo)"/>
              </a:rPr>
              <a:t>referencia, </a:t>
            </a:r>
            <a:r>
              <a:rPr lang="es-ES" sz="2000" dirty="0">
                <a:solidFill>
                  <a:schemeClr val="bg1"/>
                </a:solidFill>
                <a:latin typeface="Trebuchet MS (cuerpo)"/>
              </a:rPr>
              <a:t>ya sea a partir de los percentiles o bien de los puntajes típicos. El baremo provee la transformación de puntajes absolutos en puntajes relativos</a:t>
            </a:r>
            <a:r>
              <a:rPr lang="es-ES" sz="2000" dirty="0" smtClean="0">
                <a:solidFill>
                  <a:schemeClr val="bg1"/>
                </a:solidFill>
                <a:latin typeface="Trebuchet MS (cuerpo)"/>
              </a:rPr>
              <a:t>.</a:t>
            </a:r>
            <a:endParaRPr lang="es-AR" sz="2000" dirty="0">
              <a:solidFill>
                <a:schemeClr val="bg1"/>
              </a:solidFill>
              <a:latin typeface="Trebuchet MS (cuerpo)"/>
            </a:endParaRPr>
          </a:p>
        </p:txBody>
      </p:sp>
    </p:spTree>
    <p:extLst>
      <p:ext uri="{BB962C8B-B14F-4D97-AF65-F5344CB8AC3E}">
        <p14:creationId xmlns:p14="http://schemas.microsoft.com/office/powerpoint/2010/main" val="31082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sz="quarter" idx="13"/>
              </p:nvPr>
            </p:nvSpPr>
            <p:spPr>
              <a:xfrm>
                <a:off x="838199" y="256122"/>
                <a:ext cx="10829081" cy="5890034"/>
              </a:xfrm>
            </p:spPr>
            <p:txBody>
              <a:bodyPr>
                <a:normAutofit fontScale="47500" lnSpcReduction="20000"/>
              </a:bodyPr>
              <a:lstStyle/>
              <a:p>
                <a:pPr marL="0" lvl="0" indent="0" algn="just">
                  <a:lnSpc>
                    <a:spcPct val="120000"/>
                  </a:lnSpc>
                  <a:spcBef>
                    <a:spcPts val="1000"/>
                  </a:spcBef>
                  <a:buClr>
                    <a:prstClr val="black"/>
                  </a:buClr>
                  <a:buNone/>
                </a:pPr>
                <a:r>
                  <a:rPr lang="es-ES" sz="4600" i="0" dirty="0" smtClean="0">
                    <a:solidFill>
                      <a:prstClr val="black"/>
                    </a:solidFill>
                    <a:latin typeface="Trebuchet MS (cuerpo)"/>
                  </a:rPr>
                  <a:t>	Es </a:t>
                </a:r>
                <a:r>
                  <a:rPr lang="es-ES" sz="4600" i="0" dirty="0">
                    <a:solidFill>
                      <a:prstClr val="black"/>
                    </a:solidFill>
                    <a:latin typeface="Trebuchet MS (cuerpo)"/>
                  </a:rPr>
                  <a:t>la diferencia entre el mayor y el menor </a:t>
                </a:r>
                <a:r>
                  <a:rPr lang="es-ES" sz="4600" i="0" dirty="0" smtClean="0">
                    <a:solidFill>
                      <a:prstClr val="black"/>
                    </a:solidFill>
                    <a:latin typeface="Trebuchet MS (cuerpo)"/>
                  </a:rPr>
                  <a:t>de </a:t>
                </a:r>
                <a:r>
                  <a:rPr lang="es-ES" sz="4600" i="0" dirty="0">
                    <a:solidFill>
                      <a:prstClr val="black"/>
                    </a:solidFill>
                    <a:latin typeface="Trebuchet MS (cuerpo)"/>
                  </a:rPr>
                  <a:t>los valores </a:t>
                </a:r>
                <a:r>
                  <a:rPr lang="es-ES" sz="4600" i="0" dirty="0" smtClean="0">
                    <a:solidFill>
                      <a:prstClr val="black"/>
                    </a:solidFill>
                    <a:latin typeface="Trebuchet MS (cuerpo)"/>
                  </a:rPr>
                  <a:t>observado.</a:t>
                </a:r>
              </a:p>
              <a:p>
                <a:pPr marL="0" lvl="0" indent="0" algn="ctr">
                  <a:lnSpc>
                    <a:spcPct val="120000"/>
                  </a:lnSpc>
                  <a:spcBef>
                    <a:spcPts val="1000"/>
                  </a:spcBef>
                  <a:buClr>
                    <a:prstClr val="black"/>
                  </a:buClr>
                  <a:buNone/>
                </a:pPr>
                <a14:m>
                  <m:oMath xmlns:m="http://schemas.openxmlformats.org/officeDocument/2006/math">
                    <m:r>
                      <a:rPr lang="es-ES" sz="4600">
                        <a:solidFill>
                          <a:prstClr val="black"/>
                        </a:solidFill>
                        <a:latin typeface="Cambria Math"/>
                      </a:rPr>
                      <m:t>𝑅</m:t>
                    </m:r>
                  </m:oMath>
                </a14:m>
                <a:r>
                  <a:rPr lang="es-AR" sz="4600" i="0" dirty="0">
                    <a:solidFill>
                      <a:prstClr val="black"/>
                    </a:solidFill>
                    <a:latin typeface="Trebuchet MS (cuerpo)"/>
                  </a:rPr>
                  <a:t> = </a:t>
                </a:r>
                <a14:m>
                  <m:oMath xmlns:m="http://schemas.openxmlformats.org/officeDocument/2006/math">
                    <m:sSub>
                      <m:sSubPr>
                        <m:ctrlPr>
                          <a:rPr lang="es-AR" sz="4600" i="1">
                            <a:solidFill>
                              <a:prstClr val="black"/>
                            </a:solidFill>
                            <a:latin typeface="Cambria Math" panose="02040503050406030204" pitchFamily="18" charset="0"/>
                          </a:rPr>
                        </m:ctrlPr>
                      </m:sSubPr>
                      <m:e>
                        <m:r>
                          <a:rPr lang="es-ES" sz="4600">
                            <a:solidFill>
                              <a:prstClr val="black"/>
                            </a:solidFill>
                            <a:latin typeface="Cambria Math"/>
                          </a:rPr>
                          <m:t>𝑋</m:t>
                        </m:r>
                      </m:e>
                      <m:sub>
                        <m:r>
                          <a:rPr lang="es-ES" sz="4600">
                            <a:solidFill>
                              <a:prstClr val="black"/>
                            </a:solidFill>
                            <a:latin typeface="Cambria Math"/>
                          </a:rPr>
                          <m:t>𝑚</m:t>
                        </m:r>
                        <m:r>
                          <a:rPr lang="es-ES" sz="4600">
                            <a:solidFill>
                              <a:prstClr val="black"/>
                            </a:solidFill>
                            <a:latin typeface="Cambria Math"/>
                          </a:rPr>
                          <m:t>Á</m:t>
                        </m:r>
                        <m:r>
                          <a:rPr lang="es-ES" sz="4600">
                            <a:solidFill>
                              <a:prstClr val="black"/>
                            </a:solidFill>
                            <a:latin typeface="Cambria Math"/>
                          </a:rPr>
                          <m:t>𝑥</m:t>
                        </m:r>
                      </m:sub>
                    </m:sSub>
                    <m:r>
                      <a:rPr lang="es-ES" sz="4600" i="0">
                        <a:solidFill>
                          <a:prstClr val="black"/>
                        </a:solidFill>
                        <a:latin typeface="Cambria Math"/>
                      </a:rPr>
                      <m:t> −</m:t>
                    </m:r>
                    <m:sSub>
                      <m:sSubPr>
                        <m:ctrlPr>
                          <a:rPr lang="es-AR" sz="4600" i="1">
                            <a:solidFill>
                              <a:prstClr val="black"/>
                            </a:solidFill>
                            <a:latin typeface="Cambria Math" panose="02040503050406030204" pitchFamily="18" charset="0"/>
                          </a:rPr>
                        </m:ctrlPr>
                      </m:sSubPr>
                      <m:e>
                        <m:r>
                          <a:rPr lang="es-ES" sz="4600">
                            <a:solidFill>
                              <a:prstClr val="black"/>
                            </a:solidFill>
                            <a:latin typeface="Cambria Math"/>
                          </a:rPr>
                          <m:t>𝑋</m:t>
                        </m:r>
                      </m:e>
                      <m:sub>
                        <m:r>
                          <a:rPr lang="es-ES" sz="4600">
                            <a:solidFill>
                              <a:prstClr val="black"/>
                            </a:solidFill>
                            <a:latin typeface="Cambria Math"/>
                          </a:rPr>
                          <m:t>𝑚𝑖𝑛</m:t>
                        </m:r>
                      </m:sub>
                    </m:sSub>
                  </m:oMath>
                </a14:m>
                <a:endParaRPr lang="es-AR" sz="4600" i="0" dirty="0">
                  <a:solidFill>
                    <a:prstClr val="black"/>
                  </a:solidFill>
                  <a:latin typeface="Trebuchet MS (cuerpo)"/>
                </a:endParaRPr>
              </a:p>
              <a:p>
                <a:pPr marL="0" lvl="0" indent="0" algn="just">
                  <a:lnSpc>
                    <a:spcPct val="120000"/>
                  </a:lnSpc>
                  <a:spcBef>
                    <a:spcPts val="1000"/>
                  </a:spcBef>
                  <a:buClr>
                    <a:prstClr val="black"/>
                  </a:buClr>
                  <a:buNone/>
                </a:pPr>
                <a:r>
                  <a:rPr lang="es-AR" sz="4600" i="0" dirty="0" smtClean="0">
                    <a:solidFill>
                      <a:prstClr val="black"/>
                    </a:solidFill>
                    <a:latin typeface="Trebuchet MS (cuerpo)"/>
                  </a:rPr>
                  <a:t>	Representa la distancia entre el mayor y el menor valor observado. Como involucra el concepto de distancia es para nivel </a:t>
                </a:r>
                <a:r>
                  <a:rPr lang="es-AR" sz="4600" i="0" dirty="0" err="1" smtClean="0">
                    <a:solidFill>
                      <a:prstClr val="black"/>
                    </a:solidFill>
                    <a:latin typeface="Trebuchet MS (cuerpo)"/>
                  </a:rPr>
                  <a:t>intervalar</a:t>
                </a:r>
                <a:r>
                  <a:rPr lang="es-AR" sz="4600" i="0" dirty="0" smtClean="0">
                    <a:solidFill>
                      <a:prstClr val="black"/>
                    </a:solidFill>
                    <a:latin typeface="Trebuchet MS (cuerpo)"/>
                  </a:rPr>
                  <a:t> o proporcional. </a:t>
                </a:r>
              </a:p>
              <a:p>
                <a:pPr marL="0" lvl="0" indent="0" algn="just">
                  <a:lnSpc>
                    <a:spcPct val="120000"/>
                  </a:lnSpc>
                  <a:spcBef>
                    <a:spcPts val="1000"/>
                  </a:spcBef>
                  <a:buClr>
                    <a:prstClr val="black"/>
                  </a:buClr>
                  <a:buNone/>
                </a:pPr>
                <a:r>
                  <a:rPr lang="es-AR" sz="4600" i="0" dirty="0" smtClean="0">
                    <a:solidFill>
                      <a:prstClr val="black"/>
                    </a:solidFill>
                    <a:latin typeface="Trebuchet MS (cuerpo)"/>
                  </a:rPr>
                  <a:t>	La principal desventaja </a:t>
                </a:r>
                <a:r>
                  <a:rPr lang="es-AR" sz="4600" i="0" dirty="0">
                    <a:solidFill>
                      <a:prstClr val="black"/>
                    </a:solidFill>
                    <a:latin typeface="Trebuchet MS (cuerpo)"/>
                  </a:rPr>
                  <a:t>es que es muy sensible a  los valores extremos y nada a los intermedios.</a:t>
                </a:r>
              </a:p>
              <a:p>
                <a:pPr marL="0" lvl="0" indent="0" algn="just">
                  <a:lnSpc>
                    <a:spcPct val="120000"/>
                  </a:lnSpc>
                  <a:spcBef>
                    <a:spcPts val="1000"/>
                  </a:spcBef>
                  <a:buClr>
                    <a:prstClr val="black"/>
                  </a:buClr>
                  <a:buNone/>
                </a:pPr>
                <a:r>
                  <a:rPr lang="es-AR" sz="4600" i="0" dirty="0" smtClean="0">
                    <a:solidFill>
                      <a:prstClr val="black"/>
                    </a:solidFill>
                    <a:latin typeface="Trebuchet MS (cuerpo)"/>
                  </a:rPr>
                  <a:t>	Otro </a:t>
                </a:r>
                <a:r>
                  <a:rPr lang="es-AR" sz="4600" i="0" dirty="0">
                    <a:solidFill>
                      <a:prstClr val="black"/>
                    </a:solidFill>
                    <a:latin typeface="Trebuchet MS (cuerpo)"/>
                  </a:rPr>
                  <a:t>inconveniente es que está ligado al tamaño de la muestra utilizada. Es probable que las muestras de mayor tamaño presente mayor amplitud aunque las poblaciones de referencia tengan igual variabilidad.</a:t>
                </a:r>
              </a:p>
              <a:p>
                <a:pPr marL="0" lvl="0" indent="0">
                  <a:lnSpc>
                    <a:spcPct val="120000"/>
                  </a:lnSpc>
                  <a:spcBef>
                    <a:spcPts val="1000"/>
                  </a:spcBef>
                  <a:buClr>
                    <a:prstClr val="black"/>
                  </a:buClr>
                  <a:buNone/>
                </a:pPr>
                <a:r>
                  <a:rPr lang="es-AR" sz="4600" i="0" dirty="0">
                    <a:solidFill>
                      <a:prstClr val="black"/>
                    </a:solidFill>
                    <a:latin typeface="Trebuchet MS (cuerpo)"/>
                  </a:rPr>
                  <a:t>Ejemplos:</a:t>
                </a:r>
              </a:p>
              <a:p>
                <a:pPr marL="0" lvl="0" indent="0">
                  <a:lnSpc>
                    <a:spcPct val="120000"/>
                  </a:lnSpc>
                  <a:spcBef>
                    <a:spcPts val="1000"/>
                  </a:spcBef>
                  <a:buClr>
                    <a:prstClr val="black"/>
                  </a:buClr>
                  <a:buNone/>
                </a:pPr>
                <a:r>
                  <a:rPr lang="es-AR" sz="4600" i="0" dirty="0">
                    <a:solidFill>
                      <a:prstClr val="black"/>
                    </a:solidFill>
                    <a:latin typeface="Trebuchet MS (cuerpo)"/>
                  </a:rPr>
                  <a:t>A: 3,5,5,6,7,8,9 </a:t>
                </a:r>
                <a14:m>
                  <m:oMath xmlns:m="http://schemas.openxmlformats.org/officeDocument/2006/math">
                    <m:r>
                      <a:rPr lang="es-ES" sz="4600" i="0">
                        <a:solidFill>
                          <a:prstClr val="black"/>
                        </a:solidFill>
                        <a:latin typeface="Cambria Math"/>
                      </a:rPr>
                      <m:t>           </m:t>
                    </m:r>
                    <m:r>
                      <a:rPr lang="es-ES" sz="4600">
                        <a:solidFill>
                          <a:prstClr val="black"/>
                        </a:solidFill>
                        <a:latin typeface="Cambria Math"/>
                      </a:rPr>
                      <m:t>𝑅</m:t>
                    </m:r>
                    <m:r>
                      <a:rPr lang="es-ES" sz="4600" b="0" i="1" smtClean="0">
                        <a:solidFill>
                          <a:prstClr val="black"/>
                        </a:solidFill>
                        <a:latin typeface="Cambria Math"/>
                      </a:rPr>
                      <m:t> </m:t>
                    </m:r>
                  </m:oMath>
                </a14:m>
                <a:r>
                  <a:rPr lang="es-AR" sz="4600" i="0" dirty="0" smtClean="0">
                    <a:solidFill>
                      <a:prstClr val="black"/>
                    </a:solidFill>
                    <a:latin typeface="Trebuchet MS (cuerpo)"/>
                  </a:rPr>
                  <a:t>= 6    </a:t>
                </a:r>
                <a:endParaRPr lang="es-AR" sz="4600" i="0" dirty="0">
                  <a:solidFill>
                    <a:prstClr val="black"/>
                  </a:solidFill>
                  <a:latin typeface="Trebuchet MS (cuerpo)"/>
                </a:endParaRPr>
              </a:p>
              <a:p>
                <a:pPr marL="0" lvl="0" indent="0">
                  <a:lnSpc>
                    <a:spcPct val="120000"/>
                  </a:lnSpc>
                  <a:spcBef>
                    <a:spcPts val="1000"/>
                  </a:spcBef>
                  <a:buClr>
                    <a:prstClr val="black"/>
                  </a:buClr>
                  <a:buNone/>
                </a:pPr>
                <a:r>
                  <a:rPr lang="es-AR" sz="4600" i="0" dirty="0">
                    <a:solidFill>
                      <a:prstClr val="black"/>
                    </a:solidFill>
                    <a:latin typeface="Trebuchet MS (cuerpo)"/>
                  </a:rPr>
                  <a:t>B: 3,5,5,6,7,8,15        </a:t>
                </a:r>
                <a14:m>
                  <m:oMath xmlns:m="http://schemas.openxmlformats.org/officeDocument/2006/math">
                    <m:r>
                      <a:rPr lang="es-ES" sz="4600">
                        <a:solidFill>
                          <a:prstClr val="black"/>
                        </a:solidFill>
                        <a:latin typeface="Cambria Math"/>
                      </a:rPr>
                      <m:t>𝑅</m:t>
                    </m:r>
                  </m:oMath>
                </a14:m>
                <a:r>
                  <a:rPr lang="es-AR" sz="4600" i="0" dirty="0" smtClean="0">
                    <a:solidFill>
                      <a:prstClr val="black"/>
                    </a:solidFill>
                    <a:latin typeface="Trebuchet MS (cuerpo)"/>
                  </a:rPr>
                  <a:t> </a:t>
                </a:r>
                <a:r>
                  <a:rPr lang="es-AR" sz="4600" i="0" dirty="0">
                    <a:solidFill>
                      <a:prstClr val="black"/>
                    </a:solidFill>
                    <a:latin typeface="Trebuchet MS (cuerpo)"/>
                  </a:rPr>
                  <a:t>=12        </a:t>
                </a:r>
              </a:p>
              <a:p>
                <a:pPr marL="0" lvl="0" indent="0">
                  <a:lnSpc>
                    <a:spcPct val="120000"/>
                  </a:lnSpc>
                  <a:spcBef>
                    <a:spcPts val="1000"/>
                  </a:spcBef>
                  <a:buClr>
                    <a:prstClr val="black"/>
                  </a:buClr>
                  <a:buNone/>
                </a:pPr>
                <a:r>
                  <a:rPr lang="es-AR" sz="4600" i="0" dirty="0">
                    <a:solidFill>
                      <a:prstClr val="black"/>
                    </a:solidFill>
                    <a:latin typeface="Trebuchet MS (cuerpo)"/>
                  </a:rPr>
                  <a:t>C: 3,9,9,9,9,9,15 </a:t>
                </a:r>
                <a14:m>
                  <m:oMath xmlns:m="http://schemas.openxmlformats.org/officeDocument/2006/math">
                    <m:r>
                      <a:rPr lang="es-ES" sz="4600" i="0">
                        <a:solidFill>
                          <a:prstClr val="black"/>
                        </a:solidFill>
                        <a:latin typeface="Cambria Math"/>
                      </a:rPr>
                      <m:t>         </m:t>
                    </m:r>
                    <m:r>
                      <a:rPr lang="es-ES" sz="4600">
                        <a:solidFill>
                          <a:prstClr val="black"/>
                        </a:solidFill>
                        <a:latin typeface="Cambria Math"/>
                      </a:rPr>
                      <m:t>𝑅</m:t>
                    </m:r>
                  </m:oMath>
                </a14:m>
                <a:r>
                  <a:rPr lang="es-AR" sz="4600" i="0" dirty="0" smtClean="0">
                    <a:solidFill>
                      <a:prstClr val="black"/>
                    </a:solidFill>
                    <a:latin typeface="Trebuchet MS (cuerpo)"/>
                  </a:rPr>
                  <a:t> </a:t>
                </a:r>
                <a:r>
                  <a:rPr lang="es-AR" sz="4600" i="0" dirty="0">
                    <a:solidFill>
                      <a:prstClr val="black"/>
                    </a:solidFill>
                    <a:latin typeface="Trebuchet MS (cuerpo)"/>
                  </a:rPr>
                  <a:t>=12 </a:t>
                </a:r>
              </a:p>
              <a:p>
                <a:pPr marL="0" indent="0" algn="just">
                  <a:buNone/>
                </a:pPr>
                <a:endParaRPr lang="es-AR" dirty="0">
                  <a:solidFill>
                    <a:schemeClr val="bg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sz="quarter" idx="13"/>
              </p:nvPr>
            </p:nvSpPr>
            <p:spPr>
              <a:xfrm>
                <a:off x="838199" y="256122"/>
                <a:ext cx="10829081" cy="5890034"/>
              </a:xfrm>
              <a:blipFill rotWithShape="1">
                <a:blip r:embed="rId2"/>
                <a:stretch>
                  <a:fillRect l="-675" t="-518" r="-732"/>
                </a:stretch>
              </a:blipFill>
            </p:spPr>
            <p:txBody>
              <a:bodyPr/>
              <a:lstStyle/>
              <a:p>
                <a:r>
                  <a:rPr lang="es-ES">
                    <a:noFill/>
                  </a:rPr>
                  <a:t> </a:t>
                </a:r>
              </a:p>
            </p:txBody>
          </p:sp>
        </mc:Fallback>
      </mc:AlternateContent>
      <p:sp>
        <p:nvSpPr>
          <p:cNvPr id="2" name="1 Rectángulo"/>
          <p:cNvSpPr/>
          <p:nvPr/>
        </p:nvSpPr>
        <p:spPr>
          <a:xfrm>
            <a:off x="3773347" y="4366936"/>
            <a:ext cx="8216783" cy="221599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 de Dispersión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o de Variabilidad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Amplitud Total o Recorrido</a:t>
            </a:r>
          </a:p>
        </p:txBody>
      </p:sp>
    </p:spTree>
    <p:extLst>
      <p:ext uri="{BB962C8B-B14F-4D97-AF65-F5344CB8AC3E}">
        <p14:creationId xmlns:p14="http://schemas.microsoft.com/office/powerpoint/2010/main" val="3811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FA6224AF-D926-4136-B26E-7AF0BAD98F05}"/>
                  </a:ext>
                </a:extLst>
              </p:cNvPr>
              <p:cNvSpPr txBox="1">
                <a:spLocks/>
              </p:cNvSpPr>
              <p:nvPr/>
            </p:nvSpPr>
            <p:spPr>
              <a:xfrm>
                <a:off x="544010" y="115749"/>
                <a:ext cx="11273742" cy="48768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La Amplitud (o rango) </a:t>
                </a:r>
                <a:r>
                  <a:rPr kumimoji="0" lang="es-ES" sz="2200" b="0" i="0" u="none" strike="noStrike" kern="1200" cap="none" spc="0" normalizeH="0" baseline="0" noProof="0" dirty="0" err="1" smtClean="0">
                    <a:ln>
                      <a:noFill/>
                    </a:ln>
                    <a:solidFill>
                      <a:sysClr val="windowText" lastClr="000000"/>
                    </a:solidFill>
                    <a:effectLst/>
                    <a:uLnTx/>
                    <a:uFillTx/>
                    <a:latin typeface="Trebuchet MS (cuerpo)"/>
                  </a:rPr>
                  <a:t>Intercuartílica</a:t>
                </a:r>
                <a:r>
                  <a:rPr lang="es-ES" sz="2200" cap="none" dirty="0" smtClean="0">
                    <a:solidFill>
                      <a:sysClr val="windowText" lastClr="000000"/>
                    </a:solidFill>
                    <a:latin typeface="Trebuchet MS (cuerpo)"/>
                  </a:rPr>
                  <a:t>/o</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 es </a:t>
                </a:r>
                <a:r>
                  <a:rPr kumimoji="0" lang="es-ES" sz="2200" b="0" i="0" u="none" strike="noStrike" kern="1200" cap="none" spc="0" normalizeH="0" baseline="0" noProof="0" dirty="0">
                    <a:ln>
                      <a:noFill/>
                    </a:ln>
                    <a:solidFill>
                      <a:sysClr val="windowText" lastClr="000000"/>
                    </a:solidFill>
                    <a:effectLst/>
                    <a:uLnTx/>
                    <a:uFillTx/>
                    <a:latin typeface="Trebuchet MS (cuerpo)"/>
                  </a:rPr>
                  <a:t>la distancia entre los cuartiles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tercero y primero.</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AIQ </a:t>
                </a:r>
                <a:r>
                  <a:rPr kumimoji="0" lang="es-ES" sz="22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𝑄</m:t>
                        </m:r>
                      </m:e>
                      <m:sub>
                        <m:r>
                          <a:rPr kumimoji="0" lang="es-ES" sz="2200" b="0" i="1" u="none" strike="noStrike" kern="1200" cap="none" spc="0" normalizeH="0" baseline="0" noProof="0">
                            <a:ln>
                              <a:noFill/>
                            </a:ln>
                            <a:solidFill>
                              <a:sysClr val="windowText" lastClr="000000"/>
                            </a:solidFill>
                            <a:effectLst/>
                            <a:uLnTx/>
                            <a:uFillTx/>
                            <a:latin typeface="Cambria Math"/>
                          </a:rPr>
                          <m:t>3</m:t>
                        </m:r>
                      </m:sub>
                    </m:sSub>
                    <m:r>
                      <a:rPr kumimoji="0" lang="es-ES" sz="2200" b="0" i="0" u="none" strike="noStrike" kern="1200" cap="none" spc="0" normalizeH="0" baseline="0" noProof="0">
                        <a:ln>
                          <a:noFill/>
                        </a:ln>
                        <a:solidFill>
                          <a:sysClr val="windowText" lastClr="000000"/>
                        </a:solidFill>
                        <a:effectLst/>
                        <a:uLnTx/>
                        <a:uFillTx/>
                        <a:latin typeface="Cambria Math"/>
                      </a:rPr>
                      <m:t> −</m:t>
                    </m:r>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𝑄</m:t>
                        </m:r>
                      </m:e>
                      <m:sub>
                        <m:r>
                          <a:rPr kumimoji="0" lang="es-ES" sz="2200" b="0" i="1" u="none" strike="noStrike" kern="1200" cap="none" spc="0" normalizeH="0" baseline="0" noProof="0">
                            <a:ln>
                              <a:noFill/>
                            </a:ln>
                            <a:solidFill>
                              <a:sysClr val="windowText" lastClr="000000"/>
                            </a:solidFill>
                            <a:effectLst/>
                            <a:uLnTx/>
                            <a:uFillTx/>
                            <a:latin typeface="Cambria Math"/>
                          </a:rPr>
                          <m:t>1</m:t>
                        </m:r>
                      </m:sub>
                    </m:sSub>
                    <m:r>
                      <a:rPr kumimoji="0" lang="es-ES" sz="2200" b="0" i="1" u="none" strike="noStrike" kern="1200" cap="none" spc="0" normalizeH="0" baseline="0" noProof="0">
                        <a:ln>
                          <a:noFill/>
                        </a:ln>
                        <a:solidFill>
                          <a:sysClr val="windowText" lastClr="000000"/>
                        </a:solidFill>
                        <a:effectLst/>
                        <a:uLnTx/>
                        <a:uFillTx/>
                        <a:latin typeface="Cambria Math"/>
                      </a:rPr>
                      <m:t> </m:t>
                    </m:r>
                  </m:oMath>
                </a14:m>
                <a:endParaRPr kumimoji="0" lang="es-ES"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a:ln>
                      <a:noFill/>
                    </a:ln>
                    <a:solidFill>
                      <a:sysClr val="windowText" lastClr="000000"/>
                    </a:solidFill>
                    <a:effectLst/>
                    <a:uLnTx/>
                    <a:uFillTx/>
                    <a:latin typeface="Trebuchet MS (cuerpo)"/>
                  </a:rPr>
                  <a:t>Tiene ventaja sobre el recorrido porque deja de lado los valores extremos, aquellos que pertenecen al veinticinco por ciento más bajo o al veinticinco por ciento más alto de la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distribución,</a:t>
                </a:r>
                <a:r>
                  <a:rPr kumimoji="0" lang="es-AR" sz="2200" b="0" i="0" u="none" strike="noStrike" kern="1200" cap="none" spc="0" normalizeH="0" noProof="0" dirty="0" smtClean="0">
                    <a:ln>
                      <a:noFill/>
                    </a:ln>
                    <a:solidFill>
                      <a:sysClr val="windowText" lastClr="000000"/>
                    </a:solidFill>
                    <a:effectLst/>
                    <a:uLnTx/>
                    <a:uFillTx/>
                    <a:latin typeface="Trebuchet MS (cuerpo)"/>
                  </a:rPr>
                  <a:t> por lo que resulta más estable en el muestreo.</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0" lvl="0" indent="0" algn="just">
                  <a:buClr>
                    <a:sysClr val="windowText" lastClr="000000"/>
                  </a:buClr>
                  <a:buNone/>
                </a:pPr>
                <a:r>
                  <a:rPr kumimoji="0" lang="es-AR" sz="2200" b="0" i="0" u="none" strike="noStrike" kern="1200" cap="none" spc="0" normalizeH="0" baseline="0" noProof="0" dirty="0">
                    <a:ln>
                      <a:noFill/>
                    </a:ln>
                    <a:solidFill>
                      <a:sysClr val="windowText" lastClr="000000"/>
                    </a:solidFill>
                    <a:effectLst/>
                    <a:uLnTx/>
                    <a:uFillTx/>
                    <a:latin typeface="Trebuchet MS (cuerpo)"/>
                  </a:rPr>
                  <a:t>También se utiliza la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amplitud (o rango) </a:t>
                </a:r>
                <a:r>
                  <a:rPr kumimoji="0" lang="es-ES" sz="2200" b="0" i="0" u="none" strike="noStrike" kern="1200" cap="none" spc="0" normalizeH="0" baseline="0" noProof="0" dirty="0" err="1">
                    <a:ln>
                      <a:noFill/>
                    </a:ln>
                    <a:solidFill>
                      <a:sysClr val="windowText" lastClr="000000"/>
                    </a:solidFill>
                    <a:effectLst/>
                    <a:uLnTx/>
                    <a:uFillTx/>
                    <a:latin typeface="Trebuchet MS (cuerpo)"/>
                  </a:rPr>
                  <a:t>semi-intercuartílica</a:t>
                </a:r>
                <a:r>
                  <a:rPr kumimoji="0" lang="es-ES" sz="2200" b="0" i="0" u="none" strike="noStrike" kern="1200" cap="none" spc="0" normalizeH="0" baseline="0" noProof="0" dirty="0">
                    <a:ln>
                      <a:noFill/>
                    </a:ln>
                    <a:solidFill>
                      <a:sysClr val="windowText" lastClr="000000"/>
                    </a:solidFill>
                    <a:effectLst/>
                    <a:uLnTx/>
                    <a:uFillTx/>
                    <a:latin typeface="Trebuchet MS (cuerpo)"/>
                  </a:rPr>
                  <a:t> o </a:t>
                </a:r>
                <a:r>
                  <a:rPr kumimoji="0" lang="es-ES" sz="2200" b="0" i="0" u="none" strike="noStrike" kern="1200" cap="none" spc="0" normalizeH="0" baseline="0" noProof="0" dirty="0" err="1" smtClean="0">
                    <a:ln>
                      <a:noFill/>
                    </a:ln>
                    <a:solidFill>
                      <a:sysClr val="windowText" lastClr="000000"/>
                    </a:solidFill>
                    <a:effectLst/>
                    <a:uLnTx/>
                    <a:uFillTx/>
                    <a:latin typeface="Trebuchet MS (cuerpo)"/>
                  </a:rPr>
                  <a:t>semi</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-recorrido </a:t>
                </a:r>
                <a:r>
                  <a:rPr kumimoji="0" lang="es-ES" sz="2200" b="0" i="0" u="none" strike="noStrike" kern="1200" cap="none" spc="0" normalizeH="0" baseline="0" noProof="0" dirty="0" err="1">
                    <a:ln>
                      <a:noFill/>
                    </a:ln>
                    <a:solidFill>
                      <a:sysClr val="windowText" lastClr="000000"/>
                    </a:solidFill>
                    <a:effectLst/>
                    <a:uLnTx/>
                    <a:uFillTx/>
                    <a:latin typeface="Trebuchet MS (cuerpo)"/>
                  </a:rPr>
                  <a:t>intercuartilar</a:t>
                </a:r>
                <a:r>
                  <a:rPr kumimoji="0" lang="es-ES" sz="2200" b="0" i="0" u="none" strike="noStrike" kern="1200" cap="none" spc="0" normalizeH="0" baseline="0" noProof="0" dirty="0">
                    <a:ln>
                      <a:noFill/>
                    </a:ln>
                    <a:solidFill>
                      <a:sysClr val="windowText" lastClr="000000"/>
                    </a:solidFill>
                    <a:effectLst/>
                    <a:uLnTx/>
                    <a:uFillTx/>
                    <a:latin typeface="Trebuchet MS (cuerpo)"/>
                  </a:rPr>
                  <a:t>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Es </a:t>
                </a:r>
                <a:r>
                  <a:rPr kumimoji="0" lang="es-ES" sz="2200" b="0" i="0" u="none" strike="noStrike" kern="1200" cap="none" spc="0" normalizeH="0" baseline="0" noProof="0" dirty="0">
                    <a:ln>
                      <a:noFill/>
                    </a:ln>
                    <a:solidFill>
                      <a:sysClr val="windowText" lastClr="000000"/>
                    </a:solidFill>
                    <a:effectLst/>
                    <a:uLnTx/>
                    <a:uFillTx/>
                    <a:latin typeface="Trebuchet MS (cuerpo)"/>
                  </a:rPr>
                  <a:t>la </a:t>
                </a:r>
                <a:r>
                  <a:rPr kumimoji="0" lang="es-ES" sz="2200" b="0" i="0" u="none" strike="noStrike" kern="1200" cap="none" spc="0" normalizeH="0" baseline="0" noProof="0" dirty="0" err="1" smtClean="0">
                    <a:ln>
                      <a:noFill/>
                    </a:ln>
                    <a:solidFill>
                      <a:sysClr val="windowText" lastClr="000000"/>
                    </a:solidFill>
                    <a:effectLst/>
                    <a:uLnTx/>
                    <a:uFillTx/>
                    <a:latin typeface="Trebuchet MS (cuerpo)"/>
                  </a:rPr>
                  <a:t>semi</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-distancia </a:t>
                </a:r>
                <a:r>
                  <a:rPr kumimoji="0" lang="es-ES" sz="2200" b="0" i="0" u="none" strike="noStrike" kern="1200" cap="none" spc="0" normalizeH="0" baseline="0" noProof="0" dirty="0">
                    <a:ln>
                      <a:noFill/>
                    </a:ln>
                    <a:solidFill>
                      <a:sysClr val="windowText" lastClr="000000"/>
                    </a:solidFill>
                    <a:effectLst/>
                    <a:uLnTx/>
                    <a:uFillTx/>
                    <a:latin typeface="Trebuchet MS (cuerpo)"/>
                  </a:rPr>
                  <a:t>entre los cuartiles </a:t>
                </a:r>
                <a:r>
                  <a:rPr kumimoji="0" lang="es-ES" sz="2200" b="0" i="0" u="none" strike="noStrike" kern="1200" cap="none" spc="0" normalizeH="0" baseline="0" noProof="0" dirty="0" smtClean="0">
                    <a:ln>
                      <a:noFill/>
                    </a:ln>
                    <a:solidFill>
                      <a:sysClr val="windowText" lastClr="000000"/>
                    </a:solidFill>
                    <a:effectLst/>
                    <a:uLnTx/>
                    <a:uFillTx/>
                    <a:latin typeface="Trebuchet MS (cuerpo)"/>
                  </a:rPr>
                  <a:t>tercero y primero</a:t>
                </a:r>
                <a:r>
                  <a:rPr lang="es-ES" sz="2200" cap="none" dirty="0" smtClean="0">
                    <a:solidFill>
                      <a:sysClr val="windowText" lastClr="000000"/>
                    </a:solidFill>
                    <a:latin typeface="Trebuchet MS (cuerpo)"/>
                  </a:rPr>
                  <a:t>:  </a:t>
                </a:r>
                <a14:m>
                  <m:oMath xmlns:m="http://schemas.openxmlformats.org/officeDocument/2006/math">
                    <m:r>
                      <a:rPr kumimoji="0" lang="es-ES" sz="2200" b="0" i="1" u="none" strike="noStrike" kern="1200" cap="none" spc="0" normalizeH="0" baseline="0" noProof="0" smtClean="0">
                        <a:ln>
                          <a:noFill/>
                        </a:ln>
                        <a:solidFill>
                          <a:sysClr val="windowText" lastClr="000000"/>
                        </a:solidFill>
                        <a:effectLst/>
                        <a:uLnTx/>
                        <a:uFillTx/>
                        <a:latin typeface="Cambria Math"/>
                      </a:rPr>
                      <m:t>𝑆𝑅𝐼𝐶</m:t>
                    </m:r>
                    <m:r>
                      <a:rPr kumimoji="0" lang="es-ES" sz="2200" b="0" i="1" u="none" strike="noStrike" kern="1200" cap="none" spc="0" normalizeH="0" baseline="0" noProof="0">
                        <a:ln>
                          <a:noFill/>
                        </a:ln>
                        <a:solidFill>
                          <a:sysClr val="windowText" lastClr="000000"/>
                        </a:solidFill>
                        <a:effectLst/>
                        <a:uLnTx/>
                        <a:uFillTx/>
                        <a:latin typeface="Cambria Math"/>
                      </a:rPr>
                      <m:t> </m:t>
                    </m:r>
                  </m:oMath>
                </a14:m>
                <a:r>
                  <a:rPr kumimoji="0" lang="es-ES" sz="22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𝑄</m:t>
                        </m:r>
                      </m:e>
                      <m:sub>
                        <m:r>
                          <a:rPr kumimoji="0" lang="es-ES" sz="2200" b="0" i="1" u="none" strike="noStrike" kern="1200" cap="none" spc="0" normalizeH="0" baseline="0" noProof="0">
                            <a:ln>
                              <a:noFill/>
                            </a:ln>
                            <a:solidFill>
                              <a:sysClr val="windowText" lastClr="000000"/>
                            </a:solidFill>
                            <a:effectLst/>
                            <a:uLnTx/>
                            <a:uFillTx/>
                            <a:latin typeface="Cambria Math"/>
                          </a:rPr>
                          <m:t>3</m:t>
                        </m:r>
                      </m:sub>
                    </m:sSub>
                    <m:r>
                      <a:rPr kumimoji="0" lang="es-ES" sz="2200" b="0" i="0" u="none" strike="noStrike" kern="1200" cap="none" spc="0" normalizeH="0" baseline="0" noProof="0">
                        <a:ln>
                          <a:noFill/>
                        </a:ln>
                        <a:solidFill>
                          <a:sysClr val="windowText" lastClr="000000"/>
                        </a:solidFill>
                        <a:effectLst/>
                        <a:uLnTx/>
                        <a:uFillTx/>
                        <a:latin typeface="Cambria Math"/>
                      </a:rPr>
                      <m:t> −</m:t>
                    </m:r>
                    <m:sSub>
                      <m:sSub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200" b="0" i="1" u="none" strike="noStrike" kern="1200" cap="none" spc="0" normalizeH="0" baseline="0" noProof="0">
                            <a:ln>
                              <a:noFill/>
                            </a:ln>
                            <a:solidFill>
                              <a:sysClr val="windowText" lastClr="000000"/>
                            </a:solidFill>
                            <a:effectLst/>
                            <a:uLnTx/>
                            <a:uFillTx/>
                            <a:latin typeface="Cambria Math"/>
                          </a:rPr>
                          <m:t>𝑄</m:t>
                        </m:r>
                      </m:e>
                      <m:sub>
                        <m:r>
                          <a:rPr kumimoji="0" lang="es-ES" sz="2200" b="0" i="1" u="none" strike="noStrike" kern="1200" cap="none" spc="0" normalizeH="0" baseline="0" noProof="0">
                            <a:ln>
                              <a:noFill/>
                            </a:ln>
                            <a:solidFill>
                              <a:sysClr val="windowText" lastClr="000000"/>
                            </a:solidFill>
                            <a:effectLst/>
                            <a:uLnTx/>
                            <a:uFillTx/>
                            <a:latin typeface="Cambria Math"/>
                          </a:rPr>
                          <m:t>1</m:t>
                        </m:r>
                      </m:sub>
                    </m:sSub>
                  </m:oMath>
                </a14:m>
                <a:r>
                  <a:rPr kumimoji="0" lang="es-AR" sz="2200" b="0" i="0" u="none" strike="noStrike" kern="1200" cap="none" spc="0" normalizeH="0" baseline="0" noProof="0" dirty="0">
                    <a:ln>
                      <a:noFill/>
                    </a:ln>
                    <a:solidFill>
                      <a:sysClr val="windowText" lastClr="000000"/>
                    </a:solidFill>
                    <a:effectLst/>
                    <a:uLnTx/>
                    <a:uFillTx/>
                    <a:latin typeface="Trebuchet MS (cuerpo)"/>
                  </a:rPr>
                  <a:t>)/</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2. </a:t>
                </a:r>
              </a:p>
              <a:p>
                <a:pPr marL="0" lvl="0" indent="0" algn="just">
                  <a:buClr>
                    <a:sysClr val="windowText" lastClr="000000"/>
                  </a:buClr>
                  <a:buNone/>
                </a:pPr>
                <a:r>
                  <a:rPr kumimoji="0" lang="es-AR" sz="2200" b="0" i="0" u="none" strike="noStrike" kern="1200" cap="none" spc="0" normalizeH="0" baseline="0" noProof="0" dirty="0" smtClean="0">
                    <a:ln>
                      <a:noFill/>
                    </a:ln>
                    <a:solidFill>
                      <a:sysClr val="windowText" lastClr="000000"/>
                    </a:solidFill>
                    <a:effectLst/>
                    <a:uLnTx/>
                    <a:uFillTx/>
                    <a:latin typeface="Trebuchet MS (cuerpo)"/>
                  </a:rPr>
                  <a:t>Es indistinto</a:t>
                </a:r>
                <a:r>
                  <a:rPr kumimoji="0" lang="es-AR" sz="2200" b="0" i="0" u="none" strike="noStrike" kern="1200" cap="none" spc="0" normalizeH="0" noProof="0" dirty="0" smtClean="0">
                    <a:ln>
                      <a:noFill/>
                    </a:ln>
                    <a:solidFill>
                      <a:sysClr val="windowText" lastClr="000000"/>
                    </a:solidFill>
                    <a:effectLst/>
                    <a:uLnTx/>
                    <a:uFillTx/>
                    <a:latin typeface="Trebuchet MS (cuerpo)"/>
                  </a:rPr>
                  <a:t> </a:t>
                </a:r>
                <a:r>
                  <a:rPr kumimoji="0" lang="es-ES" sz="2200" b="0" i="0" u="none" strike="noStrike" kern="1200" cap="none" spc="0" normalizeH="0" noProof="0" dirty="0" smtClean="0">
                    <a:ln>
                      <a:noFill/>
                    </a:ln>
                    <a:solidFill>
                      <a:sysClr val="windowText" lastClr="000000"/>
                    </a:solidFill>
                    <a:effectLst/>
                    <a:uLnTx/>
                    <a:uFillTx/>
                    <a:latin typeface="Trebuchet MS (cuerpo)"/>
                  </a:rPr>
                  <a:t>utilizar una u otra, ya que dan información equivalente; dividir por 2 no es relevante pero es tradicional porque así la introdujo Galton.</a:t>
                </a:r>
                <a:endParaRPr kumimoji="0" lang="es-AR" sz="2200" b="0" i="0" u="none" strike="noStrike" kern="1200" cap="none"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ES" sz="24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4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mc:Choice>
        <mc:Fallback xmlns="">
          <p:sp>
            <p:nvSpPr>
              <p:cNvPr id="5" name="Marcador de contenido 2">
                <a:extLst>
                  <a:ext uri="{FF2B5EF4-FFF2-40B4-BE49-F238E27FC236}">
                    <a16:creationId xmlns="" xmlns:a16="http://schemas.microsoft.com/office/drawing/2014/main" xmlns:a14="http://schemas.microsoft.com/office/drawing/2010/main" id="{FA6224AF-D926-4136-B26E-7AF0BAD98F05}"/>
                  </a:ext>
                </a:extLst>
              </p:cNvPr>
              <p:cNvSpPr txBox="1">
                <a:spLocks noRot="1" noChangeAspect="1" noMove="1" noResize="1" noEditPoints="1" noAdjustHandles="1" noChangeArrowheads="1" noChangeShapeType="1" noTextEdit="1"/>
              </p:cNvSpPr>
              <p:nvPr/>
            </p:nvSpPr>
            <p:spPr>
              <a:xfrm>
                <a:off x="544010" y="115749"/>
                <a:ext cx="11273742" cy="4876800"/>
              </a:xfrm>
              <a:prstGeom prst="rect">
                <a:avLst/>
              </a:prstGeom>
              <a:blipFill rotWithShape="1">
                <a:blip r:embed="rId2"/>
                <a:stretch>
                  <a:fillRect l="-649" r="-703"/>
                </a:stretch>
              </a:blipFill>
            </p:spPr>
            <p:txBody>
              <a:bodyPr/>
              <a:lstStyle/>
              <a:p>
                <a:r>
                  <a:rPr lang="es-ES">
                    <a:noFill/>
                  </a:rPr>
                  <a:t> </a:t>
                </a:r>
              </a:p>
            </p:txBody>
          </p:sp>
        </mc:Fallback>
      </mc:AlternateContent>
      <p:sp>
        <p:nvSpPr>
          <p:cNvPr id="6" name="5 Rectángulo"/>
          <p:cNvSpPr/>
          <p:nvPr/>
        </p:nvSpPr>
        <p:spPr>
          <a:xfrm>
            <a:off x="544010" y="4552131"/>
            <a:ext cx="11550295" cy="2215991"/>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 de Variabilidad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Amplitudes </a:t>
            </a:r>
            <a:r>
              <a:rPr kumimoji="0" lang="es-ES" sz="4600" b="1" i="0" u="none" strike="noStrike" kern="0" cap="none" spc="0" normalizeH="0" baseline="0" noProof="0" dirty="0" err="1"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Intercuartílica</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noProof="0" dirty="0" err="1"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Semi-intercuartílica</a:t>
            </a:r>
            <a:endPar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28044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0879BDC6-91CA-4EC6-93DF-C6513D7DFD74}"/>
              </a:ext>
            </a:extLst>
          </p:cNvPr>
          <p:cNvSpPr txBox="1">
            <a:spLocks/>
          </p:cNvSpPr>
          <p:nvPr/>
        </p:nvSpPr>
        <p:spPr>
          <a:xfrm>
            <a:off x="838200" y="3738623"/>
            <a:ext cx="10515600" cy="143526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En el esquema de la izquierda la distancia </a:t>
            </a:r>
            <a:r>
              <a:rPr kumimoji="0" lang="es-AR" sz="2400" b="0" i="0" u="none" strike="noStrike" kern="1200" cap="none" spc="0" normalizeH="0" baseline="0" noProof="0" dirty="0" err="1" smtClean="0">
                <a:ln>
                  <a:noFill/>
                </a:ln>
                <a:solidFill>
                  <a:sysClr val="windowText" lastClr="000000"/>
                </a:solidFill>
                <a:effectLst/>
                <a:uLnTx/>
                <a:uFillTx/>
                <a:latin typeface="Trebuchet MS (cuerpo)"/>
              </a:rPr>
              <a:t>semi-intercuartílica</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 es mayor que en el de la derecha lo que se debe al hecho de que hay mayor variabilidad.</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400" b="0" i="0" u="none" strike="noStrike" kern="1200" cap="all" spc="0" normalizeH="0" baseline="0" noProof="0" dirty="0" smtClean="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4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cxnSp>
        <p:nvCxnSpPr>
          <p:cNvPr id="5" name="Conector recto 7">
            <a:extLst>
              <a:ext uri="{FF2B5EF4-FFF2-40B4-BE49-F238E27FC236}">
                <a16:creationId xmlns:a16="http://schemas.microsoft.com/office/drawing/2014/main" id="{A4209BC9-50B0-45E0-B19E-92D763769732}"/>
              </a:ext>
            </a:extLst>
          </p:cNvPr>
          <p:cNvCxnSpPr>
            <a:cxnSpLocks/>
          </p:cNvCxnSpPr>
          <p:nvPr/>
        </p:nvCxnSpPr>
        <p:spPr>
          <a:xfrm>
            <a:off x="1197288" y="1880269"/>
            <a:ext cx="3839776" cy="0"/>
          </a:xfrm>
          <a:prstGeom prst="line">
            <a:avLst/>
          </a:prstGeom>
          <a:noFill/>
          <a:ln w="15875" cap="flat" cmpd="sng" algn="ctr">
            <a:solidFill>
              <a:sysClr val="windowText" lastClr="000000"/>
            </a:solidFill>
            <a:prstDash val="solid"/>
          </a:ln>
          <a:effectLst/>
        </p:spPr>
      </p:cxnSp>
      <p:sp>
        <p:nvSpPr>
          <p:cNvPr id="6" name="Forma libre: forma 9">
            <a:extLst>
              <a:ext uri="{FF2B5EF4-FFF2-40B4-BE49-F238E27FC236}">
                <a16:creationId xmlns:a16="http://schemas.microsoft.com/office/drawing/2014/main" id="{82D26201-CF7C-475E-B03B-A87E40219498}"/>
              </a:ext>
            </a:extLst>
          </p:cNvPr>
          <p:cNvSpPr/>
          <p:nvPr/>
        </p:nvSpPr>
        <p:spPr>
          <a:xfrm>
            <a:off x="1265022" y="672399"/>
            <a:ext cx="3724275" cy="1117917"/>
          </a:xfrm>
          <a:custGeom>
            <a:avLst/>
            <a:gdLst>
              <a:gd name="connsiteX0" fmla="*/ 0 w 2914650"/>
              <a:gd name="connsiteY0" fmla="*/ 962276 h 1009901"/>
              <a:gd name="connsiteX1" fmla="*/ 781050 w 2914650"/>
              <a:gd name="connsiteY1" fmla="*/ 619376 h 1009901"/>
              <a:gd name="connsiteX2" fmla="*/ 1419225 w 2914650"/>
              <a:gd name="connsiteY2" fmla="*/ 251 h 1009901"/>
              <a:gd name="connsiteX3" fmla="*/ 2057400 w 2914650"/>
              <a:gd name="connsiteY3" fmla="*/ 695576 h 1009901"/>
              <a:gd name="connsiteX4" fmla="*/ 2914650 w 2914650"/>
              <a:gd name="connsiteY4" fmla="*/ 1009901 h 100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50" h="1009901">
                <a:moveTo>
                  <a:pt x="0" y="962276"/>
                </a:moveTo>
                <a:cubicBezTo>
                  <a:pt x="272256" y="870994"/>
                  <a:pt x="544513" y="779713"/>
                  <a:pt x="781050" y="619376"/>
                </a:cubicBezTo>
                <a:cubicBezTo>
                  <a:pt x="1017587" y="459039"/>
                  <a:pt x="1206500" y="-12449"/>
                  <a:pt x="1419225" y="251"/>
                </a:cubicBezTo>
                <a:cubicBezTo>
                  <a:pt x="1631950" y="12951"/>
                  <a:pt x="1808163" y="527301"/>
                  <a:pt x="2057400" y="695576"/>
                </a:cubicBezTo>
                <a:cubicBezTo>
                  <a:pt x="2306637" y="863851"/>
                  <a:pt x="2610643" y="936876"/>
                  <a:pt x="2914650" y="1009901"/>
                </a:cubicBez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cxnSp>
        <p:nvCxnSpPr>
          <p:cNvPr id="7" name="Conector recto 12">
            <a:extLst>
              <a:ext uri="{FF2B5EF4-FFF2-40B4-BE49-F238E27FC236}">
                <a16:creationId xmlns:a16="http://schemas.microsoft.com/office/drawing/2014/main" id="{1A655675-0651-4FCD-BCA0-8CAFE66B5899}"/>
              </a:ext>
            </a:extLst>
          </p:cNvPr>
          <p:cNvCxnSpPr/>
          <p:nvPr/>
        </p:nvCxnSpPr>
        <p:spPr>
          <a:xfrm>
            <a:off x="6704888" y="2236496"/>
            <a:ext cx="2400300" cy="0"/>
          </a:xfrm>
          <a:prstGeom prst="line">
            <a:avLst/>
          </a:prstGeom>
          <a:noFill/>
          <a:ln w="15875" cap="flat" cmpd="sng" algn="ctr">
            <a:solidFill>
              <a:sysClr val="windowText" lastClr="000000"/>
            </a:solidFill>
            <a:prstDash val="solid"/>
          </a:ln>
          <a:effectLst/>
        </p:spPr>
      </p:cxnSp>
      <p:sp>
        <p:nvSpPr>
          <p:cNvPr id="8" name="Forma libre: forma 13">
            <a:extLst>
              <a:ext uri="{FF2B5EF4-FFF2-40B4-BE49-F238E27FC236}">
                <a16:creationId xmlns:a16="http://schemas.microsoft.com/office/drawing/2014/main" id="{EE5101D3-A27E-4357-82FA-7FBD6C8D5F48}"/>
              </a:ext>
            </a:extLst>
          </p:cNvPr>
          <p:cNvSpPr/>
          <p:nvPr/>
        </p:nvSpPr>
        <p:spPr>
          <a:xfrm>
            <a:off x="6809663" y="328791"/>
            <a:ext cx="2190750" cy="1838709"/>
          </a:xfrm>
          <a:custGeom>
            <a:avLst/>
            <a:gdLst>
              <a:gd name="connsiteX0" fmla="*/ 0 w 2190750"/>
              <a:gd name="connsiteY0" fmla="*/ 1819659 h 1838709"/>
              <a:gd name="connsiteX1" fmla="*/ 647700 w 2190750"/>
              <a:gd name="connsiteY1" fmla="*/ 1229109 h 1838709"/>
              <a:gd name="connsiteX2" fmla="*/ 1133475 w 2190750"/>
              <a:gd name="connsiteY2" fmla="*/ 384 h 1838709"/>
              <a:gd name="connsiteX3" fmla="*/ 1590675 w 2190750"/>
              <a:gd name="connsiteY3" fmla="*/ 1362459 h 1838709"/>
              <a:gd name="connsiteX4" fmla="*/ 2190750 w 2190750"/>
              <a:gd name="connsiteY4" fmla="*/ 1838709 h 1838709"/>
              <a:gd name="connsiteX5" fmla="*/ 2190750 w 2190750"/>
              <a:gd name="connsiteY5" fmla="*/ 1838709 h 183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1838709">
                <a:moveTo>
                  <a:pt x="0" y="1819659"/>
                </a:moveTo>
                <a:cubicBezTo>
                  <a:pt x="229394" y="1675990"/>
                  <a:pt x="458788" y="1532321"/>
                  <a:pt x="647700" y="1229109"/>
                </a:cubicBezTo>
                <a:cubicBezTo>
                  <a:pt x="836612" y="925897"/>
                  <a:pt x="976313" y="-21841"/>
                  <a:pt x="1133475" y="384"/>
                </a:cubicBezTo>
                <a:cubicBezTo>
                  <a:pt x="1290637" y="22609"/>
                  <a:pt x="1414463" y="1056072"/>
                  <a:pt x="1590675" y="1362459"/>
                </a:cubicBezTo>
                <a:cubicBezTo>
                  <a:pt x="1766887" y="1668846"/>
                  <a:pt x="2190750" y="1838709"/>
                  <a:pt x="2190750" y="1838709"/>
                </a:cubicBezTo>
                <a:lnTo>
                  <a:pt x="2190750" y="1838709"/>
                </a:lnTo>
              </a:path>
            </a:pathLst>
          </a:custGeom>
          <a:no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prstClr val="white"/>
              </a:solidFill>
              <a:effectLst/>
              <a:uLnTx/>
              <a:uFillTx/>
              <a:latin typeface="Tw Cen MT" panose="020B0602020104020603"/>
              <a:ea typeface="+mn-ea"/>
              <a:cs typeface="+mn-cs"/>
            </a:endParaRPr>
          </a:p>
        </p:txBody>
      </p:sp>
      <p:cxnSp>
        <p:nvCxnSpPr>
          <p:cNvPr id="9" name="Conector recto 15">
            <a:extLst>
              <a:ext uri="{FF2B5EF4-FFF2-40B4-BE49-F238E27FC236}">
                <a16:creationId xmlns:a16="http://schemas.microsoft.com/office/drawing/2014/main" id="{29BDDE72-BCF9-4462-AFF9-C5679ECD0D65}"/>
              </a:ext>
            </a:extLst>
          </p:cNvPr>
          <p:cNvCxnSpPr>
            <a:stCxn id="6" idx="2"/>
          </p:cNvCxnSpPr>
          <p:nvPr/>
        </p:nvCxnSpPr>
        <p:spPr>
          <a:xfrm flipH="1">
            <a:off x="3056925" y="672677"/>
            <a:ext cx="21551" cy="1194487"/>
          </a:xfrm>
          <a:prstGeom prst="line">
            <a:avLst/>
          </a:prstGeom>
          <a:noFill/>
          <a:ln w="15875" cap="flat" cmpd="sng" algn="ctr">
            <a:solidFill>
              <a:sysClr val="windowText" lastClr="000000"/>
            </a:solidFill>
            <a:prstDash val="dash"/>
          </a:ln>
          <a:effectLst/>
        </p:spPr>
      </p:cxnSp>
      <p:cxnSp>
        <p:nvCxnSpPr>
          <p:cNvPr id="10" name="Conector recto 17">
            <a:extLst>
              <a:ext uri="{FF2B5EF4-FFF2-40B4-BE49-F238E27FC236}">
                <a16:creationId xmlns:a16="http://schemas.microsoft.com/office/drawing/2014/main" id="{8198D515-CFBA-436D-A6C9-1B0C91547AAA}"/>
              </a:ext>
            </a:extLst>
          </p:cNvPr>
          <p:cNvCxnSpPr>
            <a:cxnSpLocks/>
          </p:cNvCxnSpPr>
          <p:nvPr/>
        </p:nvCxnSpPr>
        <p:spPr>
          <a:xfrm>
            <a:off x="1821176" y="1546246"/>
            <a:ext cx="0" cy="334023"/>
          </a:xfrm>
          <a:prstGeom prst="line">
            <a:avLst/>
          </a:prstGeom>
          <a:noFill/>
          <a:ln w="15875" cap="flat" cmpd="sng" algn="ctr">
            <a:solidFill>
              <a:sysClr val="windowText" lastClr="000000"/>
            </a:solidFill>
            <a:prstDash val="dash"/>
          </a:ln>
          <a:effectLst/>
        </p:spPr>
      </p:cxnSp>
      <p:cxnSp>
        <p:nvCxnSpPr>
          <p:cNvPr id="11" name="Conector recto 21">
            <a:extLst>
              <a:ext uri="{FF2B5EF4-FFF2-40B4-BE49-F238E27FC236}">
                <a16:creationId xmlns:a16="http://schemas.microsoft.com/office/drawing/2014/main" id="{FD5F7C46-E3E8-4858-9186-51D78C8121C7}"/>
              </a:ext>
            </a:extLst>
          </p:cNvPr>
          <p:cNvCxnSpPr>
            <a:cxnSpLocks/>
          </p:cNvCxnSpPr>
          <p:nvPr/>
        </p:nvCxnSpPr>
        <p:spPr>
          <a:xfrm>
            <a:off x="4188441" y="1648428"/>
            <a:ext cx="0" cy="263187"/>
          </a:xfrm>
          <a:prstGeom prst="line">
            <a:avLst/>
          </a:prstGeom>
          <a:noFill/>
          <a:ln w="15875" cap="flat" cmpd="sng" algn="ctr">
            <a:solidFill>
              <a:sysClr val="windowText" lastClr="000000"/>
            </a:solidFill>
            <a:prstDash val="dash"/>
          </a:ln>
          <a:effectLst/>
        </p:spPr>
      </p:cxnSp>
      <p:cxnSp>
        <p:nvCxnSpPr>
          <p:cNvPr id="12" name="Conector recto 36">
            <a:extLst>
              <a:ext uri="{FF2B5EF4-FFF2-40B4-BE49-F238E27FC236}">
                <a16:creationId xmlns:a16="http://schemas.microsoft.com/office/drawing/2014/main" id="{A65CF5E8-FF61-444F-B6C5-E5AA18C6C685}"/>
              </a:ext>
            </a:extLst>
          </p:cNvPr>
          <p:cNvCxnSpPr>
            <a:cxnSpLocks/>
          </p:cNvCxnSpPr>
          <p:nvPr/>
        </p:nvCxnSpPr>
        <p:spPr>
          <a:xfrm flipH="1">
            <a:off x="7897163" y="329713"/>
            <a:ext cx="38100" cy="1919889"/>
          </a:xfrm>
          <a:prstGeom prst="line">
            <a:avLst/>
          </a:prstGeom>
          <a:noFill/>
          <a:ln w="15875" cap="flat" cmpd="sng" algn="ctr">
            <a:solidFill>
              <a:sysClr val="windowText" lastClr="000000"/>
            </a:solidFill>
            <a:prstDash val="dash"/>
          </a:ln>
          <a:effectLst/>
        </p:spPr>
      </p:cxnSp>
      <p:cxnSp>
        <p:nvCxnSpPr>
          <p:cNvPr id="13" name="Conector recto 44">
            <a:extLst>
              <a:ext uri="{FF2B5EF4-FFF2-40B4-BE49-F238E27FC236}">
                <a16:creationId xmlns:a16="http://schemas.microsoft.com/office/drawing/2014/main" id="{7F5FADB2-3986-4905-B456-1D071418194D}"/>
              </a:ext>
            </a:extLst>
          </p:cNvPr>
          <p:cNvCxnSpPr/>
          <p:nvPr/>
        </p:nvCxnSpPr>
        <p:spPr>
          <a:xfrm>
            <a:off x="7302432" y="1750493"/>
            <a:ext cx="0" cy="520012"/>
          </a:xfrm>
          <a:prstGeom prst="line">
            <a:avLst/>
          </a:prstGeom>
          <a:noFill/>
          <a:ln w="15875" cap="flat" cmpd="sng" algn="ctr">
            <a:solidFill>
              <a:sysClr val="windowText" lastClr="000000"/>
            </a:solidFill>
            <a:prstDash val="dash"/>
          </a:ln>
          <a:effectLst/>
        </p:spPr>
      </p:cxnSp>
      <p:cxnSp>
        <p:nvCxnSpPr>
          <p:cNvPr id="14" name="Conector recto 45">
            <a:extLst>
              <a:ext uri="{FF2B5EF4-FFF2-40B4-BE49-F238E27FC236}">
                <a16:creationId xmlns:a16="http://schemas.microsoft.com/office/drawing/2014/main" id="{6A3A93BD-64B3-45B9-82C8-EC249CEB8F9D}"/>
              </a:ext>
            </a:extLst>
          </p:cNvPr>
          <p:cNvCxnSpPr/>
          <p:nvPr/>
        </p:nvCxnSpPr>
        <p:spPr>
          <a:xfrm>
            <a:off x="8437123" y="1750493"/>
            <a:ext cx="0" cy="520012"/>
          </a:xfrm>
          <a:prstGeom prst="line">
            <a:avLst/>
          </a:prstGeom>
          <a:noFill/>
          <a:ln w="15875" cap="flat" cmpd="sng" algn="ctr">
            <a:solidFill>
              <a:sysClr val="windowText" lastClr="000000"/>
            </a:solidFill>
            <a:prstDash val="dash"/>
          </a:ln>
          <a:effectLst/>
        </p:spPr>
      </p:cxnSp>
      <mc:AlternateContent xmlns:mc="http://schemas.openxmlformats.org/markup-compatibility/2006" xmlns:a14="http://schemas.microsoft.com/office/drawing/2010/main">
        <mc:Choice Requires="a14">
          <p:sp>
            <p:nvSpPr>
              <p:cNvPr id="15" name="CuadroTexto 46">
                <a:extLst>
                  <a:ext uri="{FF2B5EF4-FFF2-40B4-BE49-F238E27FC236}">
                    <a16:creationId xmlns:a16="http://schemas.microsoft.com/office/drawing/2014/main" id="{D251AB67-7078-454D-BDB9-540C99DD2EA0}"/>
                  </a:ext>
                </a:extLst>
              </p:cNvPr>
              <p:cNvSpPr txBox="1"/>
              <p:nvPr/>
            </p:nvSpPr>
            <p:spPr>
              <a:xfrm>
                <a:off x="3954000" y="1867164"/>
                <a:ext cx="647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3</m:t>
                          </m:r>
                        </m:sub>
                      </m:sSub>
                    </m:oMath>
                  </m:oMathPara>
                </a14:m>
                <a:endParaRPr lang="es-AR" dirty="0">
                  <a:solidFill>
                    <a:prstClr val="black"/>
                  </a:solidFill>
                  <a:latin typeface="Tw Cen MT" panose="020B0602020104020603"/>
                </a:endParaRPr>
              </a:p>
            </p:txBody>
          </p:sp>
        </mc:Choice>
        <mc:Fallback xmlns="">
          <p:sp>
            <p:nvSpPr>
              <p:cNvPr id="15" name="CuadroTexto 46">
                <a:extLst>
                  <a:ext uri="{FF2B5EF4-FFF2-40B4-BE49-F238E27FC236}">
                    <a16:creationId xmlns="" xmlns:a16="http://schemas.microsoft.com/office/drawing/2014/main" xmlns:a14="http://schemas.microsoft.com/office/drawing/2010/main" id="{D251AB67-7078-454D-BDB9-540C99DD2EA0}"/>
                  </a:ext>
                </a:extLst>
              </p:cNvPr>
              <p:cNvSpPr txBox="1">
                <a:spLocks noRot="1" noChangeAspect="1" noMove="1" noResize="1" noEditPoints="1" noAdjustHandles="1" noChangeArrowheads="1" noChangeShapeType="1" noTextEdit="1"/>
              </p:cNvSpPr>
              <p:nvPr/>
            </p:nvSpPr>
            <p:spPr>
              <a:xfrm>
                <a:off x="3954000" y="1867164"/>
                <a:ext cx="647701" cy="369332"/>
              </a:xfrm>
              <a:prstGeom prst="rect">
                <a:avLst/>
              </a:prstGeom>
              <a:blipFill rotWithShape="1">
                <a:blip r:embed="rId2"/>
                <a:stretch>
                  <a:fillRect b="-819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47">
                <a:extLst>
                  <a:ext uri="{FF2B5EF4-FFF2-40B4-BE49-F238E27FC236}">
                    <a16:creationId xmlns:a16="http://schemas.microsoft.com/office/drawing/2014/main" id="{BB779D05-4CFD-4D56-A3A4-E7C72C854761}"/>
                  </a:ext>
                </a:extLst>
              </p:cNvPr>
              <p:cNvSpPr txBox="1"/>
              <p:nvPr/>
            </p:nvSpPr>
            <p:spPr>
              <a:xfrm>
                <a:off x="1533700" y="1855434"/>
                <a:ext cx="647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1</m:t>
                          </m:r>
                        </m:sub>
                      </m:sSub>
                    </m:oMath>
                  </m:oMathPara>
                </a14:m>
                <a:endParaRPr lang="es-AR" dirty="0">
                  <a:solidFill>
                    <a:prstClr val="black"/>
                  </a:solidFill>
                  <a:latin typeface="Tw Cen MT" panose="020B0602020104020603"/>
                </a:endParaRPr>
              </a:p>
            </p:txBody>
          </p:sp>
        </mc:Choice>
        <mc:Fallback xmlns="">
          <p:sp>
            <p:nvSpPr>
              <p:cNvPr id="16" name="CuadroTexto 47">
                <a:extLst>
                  <a:ext uri="{FF2B5EF4-FFF2-40B4-BE49-F238E27FC236}">
                    <a16:creationId xmlns="" xmlns:a16="http://schemas.microsoft.com/office/drawing/2014/main" xmlns:a14="http://schemas.microsoft.com/office/drawing/2010/main" id="{BB779D05-4CFD-4D56-A3A4-E7C72C854761}"/>
                  </a:ext>
                </a:extLst>
              </p:cNvPr>
              <p:cNvSpPr txBox="1">
                <a:spLocks noRot="1" noChangeAspect="1" noMove="1" noResize="1" noEditPoints="1" noAdjustHandles="1" noChangeArrowheads="1" noChangeShapeType="1" noTextEdit="1"/>
              </p:cNvSpPr>
              <p:nvPr/>
            </p:nvSpPr>
            <p:spPr>
              <a:xfrm>
                <a:off x="1533700" y="1855434"/>
                <a:ext cx="647701" cy="369332"/>
              </a:xfrm>
              <a:prstGeom prst="rect">
                <a:avLst/>
              </a:prstGeom>
              <a:blipFill rotWithShape="1">
                <a:blip r:embed="rId3"/>
                <a:stretch>
                  <a:fillRect b="-819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48">
                <a:extLst>
                  <a:ext uri="{FF2B5EF4-FFF2-40B4-BE49-F238E27FC236}">
                    <a16:creationId xmlns:a16="http://schemas.microsoft.com/office/drawing/2014/main" id="{C84A42F8-9297-403D-80C5-6EFDEE4D6C8C}"/>
                  </a:ext>
                </a:extLst>
              </p:cNvPr>
              <p:cNvSpPr txBox="1"/>
              <p:nvPr/>
            </p:nvSpPr>
            <p:spPr>
              <a:xfrm>
                <a:off x="2763375" y="1880270"/>
                <a:ext cx="647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2</m:t>
                          </m:r>
                        </m:sub>
                      </m:sSub>
                    </m:oMath>
                  </m:oMathPara>
                </a14:m>
                <a:endParaRPr lang="es-AR" dirty="0">
                  <a:solidFill>
                    <a:prstClr val="black"/>
                  </a:solidFill>
                  <a:latin typeface="Tw Cen MT" panose="020B0602020104020603"/>
                </a:endParaRPr>
              </a:p>
            </p:txBody>
          </p:sp>
        </mc:Choice>
        <mc:Fallback xmlns="">
          <p:sp>
            <p:nvSpPr>
              <p:cNvPr id="17" name="CuadroTexto 48">
                <a:extLst>
                  <a:ext uri="{FF2B5EF4-FFF2-40B4-BE49-F238E27FC236}">
                    <a16:creationId xmlns="" xmlns:a16="http://schemas.microsoft.com/office/drawing/2014/main" xmlns:a14="http://schemas.microsoft.com/office/drawing/2010/main" id="{C84A42F8-9297-403D-80C5-6EFDEE4D6C8C}"/>
                  </a:ext>
                </a:extLst>
              </p:cNvPr>
              <p:cNvSpPr txBox="1">
                <a:spLocks noRot="1" noChangeAspect="1" noMove="1" noResize="1" noEditPoints="1" noAdjustHandles="1" noChangeArrowheads="1" noChangeShapeType="1" noTextEdit="1"/>
              </p:cNvSpPr>
              <p:nvPr/>
            </p:nvSpPr>
            <p:spPr>
              <a:xfrm>
                <a:off x="2763375" y="1880270"/>
                <a:ext cx="647701" cy="369332"/>
              </a:xfrm>
              <a:prstGeom prst="rect">
                <a:avLst/>
              </a:prstGeom>
              <a:blipFill rotWithShape="1">
                <a:blip r:embed="rId4"/>
                <a:stretch>
                  <a:fillRect b="-819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CuadroTexto 49">
                <a:extLst>
                  <a:ext uri="{FF2B5EF4-FFF2-40B4-BE49-F238E27FC236}">
                    <a16:creationId xmlns:a16="http://schemas.microsoft.com/office/drawing/2014/main" id="{9E97475D-8279-418E-B0B9-54E8006DAFCF}"/>
                  </a:ext>
                </a:extLst>
              </p:cNvPr>
              <p:cNvSpPr txBox="1"/>
              <p:nvPr/>
            </p:nvSpPr>
            <p:spPr>
              <a:xfrm>
                <a:off x="7610472" y="2240290"/>
                <a:ext cx="647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2</m:t>
                          </m:r>
                        </m:sub>
                      </m:sSub>
                    </m:oMath>
                  </m:oMathPara>
                </a14:m>
                <a:endParaRPr lang="es-AR" dirty="0">
                  <a:solidFill>
                    <a:prstClr val="black"/>
                  </a:solidFill>
                  <a:latin typeface="Tw Cen MT" panose="020B0602020104020603"/>
                </a:endParaRPr>
              </a:p>
            </p:txBody>
          </p:sp>
        </mc:Choice>
        <mc:Fallback xmlns="">
          <p:sp>
            <p:nvSpPr>
              <p:cNvPr id="18" name="CuadroTexto 49">
                <a:extLst>
                  <a:ext uri="{FF2B5EF4-FFF2-40B4-BE49-F238E27FC236}">
                    <a16:creationId xmlns="" xmlns:a16="http://schemas.microsoft.com/office/drawing/2014/main" xmlns:a14="http://schemas.microsoft.com/office/drawing/2010/main" id="{9E97475D-8279-418E-B0B9-54E8006DAFCF}"/>
                  </a:ext>
                </a:extLst>
              </p:cNvPr>
              <p:cNvSpPr txBox="1">
                <a:spLocks noRot="1" noChangeAspect="1" noMove="1" noResize="1" noEditPoints="1" noAdjustHandles="1" noChangeArrowheads="1" noChangeShapeType="1" noTextEdit="1"/>
              </p:cNvSpPr>
              <p:nvPr/>
            </p:nvSpPr>
            <p:spPr>
              <a:xfrm>
                <a:off x="7610472" y="2240290"/>
                <a:ext cx="647701" cy="369332"/>
              </a:xfrm>
              <a:prstGeom prst="rect">
                <a:avLst/>
              </a:prstGeom>
              <a:blipFill rotWithShape="1">
                <a:blip r:embed="rId5"/>
                <a:stretch>
                  <a:fillRect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50">
                <a:extLst>
                  <a:ext uri="{FF2B5EF4-FFF2-40B4-BE49-F238E27FC236}">
                    <a16:creationId xmlns:a16="http://schemas.microsoft.com/office/drawing/2014/main" id="{F6CFB117-7798-4065-8385-5C54AFD30D05}"/>
                  </a:ext>
                </a:extLst>
              </p:cNvPr>
              <p:cNvSpPr txBox="1"/>
              <p:nvPr/>
            </p:nvSpPr>
            <p:spPr>
              <a:xfrm>
                <a:off x="6998532" y="2233879"/>
                <a:ext cx="647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1</m:t>
                          </m:r>
                        </m:sub>
                      </m:sSub>
                    </m:oMath>
                  </m:oMathPara>
                </a14:m>
                <a:endParaRPr lang="es-AR" dirty="0">
                  <a:solidFill>
                    <a:prstClr val="black"/>
                  </a:solidFill>
                  <a:latin typeface="Tw Cen MT" panose="020B0602020104020603"/>
                </a:endParaRPr>
              </a:p>
            </p:txBody>
          </p:sp>
        </mc:Choice>
        <mc:Fallback xmlns="">
          <p:sp>
            <p:nvSpPr>
              <p:cNvPr id="19" name="CuadroTexto 50">
                <a:extLst>
                  <a:ext uri="{FF2B5EF4-FFF2-40B4-BE49-F238E27FC236}">
                    <a16:creationId xmlns="" xmlns:a16="http://schemas.microsoft.com/office/drawing/2014/main" xmlns:a14="http://schemas.microsoft.com/office/drawing/2010/main" id="{F6CFB117-7798-4065-8385-5C54AFD30D05}"/>
                  </a:ext>
                </a:extLst>
              </p:cNvPr>
              <p:cNvSpPr txBox="1">
                <a:spLocks noRot="1" noChangeAspect="1" noMove="1" noResize="1" noEditPoints="1" noAdjustHandles="1" noChangeArrowheads="1" noChangeShapeType="1" noTextEdit="1"/>
              </p:cNvSpPr>
              <p:nvPr/>
            </p:nvSpPr>
            <p:spPr>
              <a:xfrm>
                <a:off x="6998532" y="2233879"/>
                <a:ext cx="647701" cy="369332"/>
              </a:xfrm>
              <a:prstGeom prst="rect">
                <a:avLst/>
              </a:prstGeom>
              <a:blipFill rotWithShape="1">
                <a:blip r:embed="rId6"/>
                <a:stretch>
                  <a:fillRect b="-819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51">
                <a:extLst>
                  <a:ext uri="{FF2B5EF4-FFF2-40B4-BE49-F238E27FC236}">
                    <a16:creationId xmlns:a16="http://schemas.microsoft.com/office/drawing/2014/main" id="{7C6FD2D0-4909-4ADC-AF37-60DE4CF092ED}"/>
                  </a:ext>
                </a:extLst>
              </p:cNvPr>
              <p:cNvSpPr txBox="1"/>
              <p:nvPr/>
            </p:nvSpPr>
            <p:spPr>
              <a:xfrm>
                <a:off x="2505726" y="2394147"/>
                <a:ext cx="11239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3</m:t>
                          </m:r>
                        </m:sub>
                      </m:sSub>
                      <m:r>
                        <a:rPr lang="es-ES" i="1" smtClean="0">
                          <a:solidFill>
                            <a:prstClr val="black"/>
                          </a:solidFill>
                          <a:latin typeface="Cambria Math" panose="02040503050406030204" pitchFamily="18" charset="0"/>
                        </a:rPr>
                        <m:t>−</m:t>
                      </m:r>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1</m:t>
                          </m:r>
                        </m:sub>
                      </m:sSub>
                    </m:oMath>
                  </m:oMathPara>
                </a14:m>
                <a:endParaRPr lang="es-AR" dirty="0">
                  <a:solidFill>
                    <a:prstClr val="black"/>
                  </a:solidFill>
                  <a:latin typeface="Tw Cen MT" panose="020B0602020104020603"/>
                </a:endParaRPr>
              </a:p>
            </p:txBody>
          </p:sp>
        </mc:Choice>
        <mc:Fallback xmlns="">
          <p:sp>
            <p:nvSpPr>
              <p:cNvPr id="20" name="CuadroTexto 51">
                <a:extLst>
                  <a:ext uri="{FF2B5EF4-FFF2-40B4-BE49-F238E27FC236}">
                    <a16:creationId xmlns="" xmlns:a16="http://schemas.microsoft.com/office/drawing/2014/main" xmlns:a14="http://schemas.microsoft.com/office/drawing/2010/main" id="{7C6FD2D0-4909-4ADC-AF37-60DE4CF092ED}"/>
                  </a:ext>
                </a:extLst>
              </p:cNvPr>
              <p:cNvSpPr txBox="1">
                <a:spLocks noRot="1" noChangeAspect="1" noMove="1" noResize="1" noEditPoints="1" noAdjustHandles="1" noChangeArrowheads="1" noChangeShapeType="1" noTextEdit="1"/>
              </p:cNvSpPr>
              <p:nvPr/>
            </p:nvSpPr>
            <p:spPr>
              <a:xfrm>
                <a:off x="2505726" y="2394147"/>
                <a:ext cx="1123947" cy="369332"/>
              </a:xfrm>
              <a:prstGeom prst="rect">
                <a:avLst/>
              </a:prstGeom>
              <a:blipFill rotWithShape="1">
                <a:blip r:embed="rId7"/>
                <a:stretch>
                  <a:fillRect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CuadroTexto 52">
                <a:extLst>
                  <a:ext uri="{FF2B5EF4-FFF2-40B4-BE49-F238E27FC236}">
                    <a16:creationId xmlns:a16="http://schemas.microsoft.com/office/drawing/2014/main" id="{5DD10B18-7328-41C0-B39F-1816D956552C}"/>
                  </a:ext>
                </a:extLst>
              </p:cNvPr>
              <p:cNvSpPr txBox="1"/>
              <p:nvPr/>
            </p:nvSpPr>
            <p:spPr>
              <a:xfrm>
                <a:off x="8143046" y="2215941"/>
                <a:ext cx="6477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3</m:t>
                          </m:r>
                        </m:sub>
                      </m:sSub>
                    </m:oMath>
                  </m:oMathPara>
                </a14:m>
                <a:endParaRPr lang="es-AR" dirty="0">
                  <a:solidFill>
                    <a:prstClr val="black"/>
                  </a:solidFill>
                  <a:latin typeface="Tw Cen MT" panose="020B0602020104020603"/>
                </a:endParaRPr>
              </a:p>
            </p:txBody>
          </p:sp>
        </mc:Choice>
        <mc:Fallback xmlns="">
          <p:sp>
            <p:nvSpPr>
              <p:cNvPr id="21" name="CuadroTexto 52">
                <a:extLst>
                  <a:ext uri="{FF2B5EF4-FFF2-40B4-BE49-F238E27FC236}">
                    <a16:creationId xmlns="" xmlns:a16="http://schemas.microsoft.com/office/drawing/2014/main" xmlns:a14="http://schemas.microsoft.com/office/drawing/2010/main" id="{5DD10B18-7328-41C0-B39F-1816D956552C}"/>
                  </a:ext>
                </a:extLst>
              </p:cNvPr>
              <p:cNvSpPr txBox="1">
                <a:spLocks noRot="1" noChangeAspect="1" noMove="1" noResize="1" noEditPoints="1" noAdjustHandles="1" noChangeArrowheads="1" noChangeShapeType="1" noTextEdit="1"/>
              </p:cNvSpPr>
              <p:nvPr/>
            </p:nvSpPr>
            <p:spPr>
              <a:xfrm>
                <a:off x="8143046" y="2215941"/>
                <a:ext cx="647701" cy="369332"/>
              </a:xfrm>
              <a:prstGeom prst="rect">
                <a:avLst/>
              </a:prstGeom>
              <a:blipFill rotWithShape="1">
                <a:blip r:embed="rId8"/>
                <a:stretch>
                  <a:fillRect b="-10000"/>
                </a:stretch>
              </a:blipFill>
            </p:spPr>
            <p:txBody>
              <a:bodyPr/>
              <a:lstStyle/>
              <a:p>
                <a:r>
                  <a:rPr lang="es-ES">
                    <a:noFill/>
                  </a:rPr>
                  <a:t> </a:t>
                </a:r>
              </a:p>
            </p:txBody>
          </p:sp>
        </mc:Fallback>
      </mc:AlternateContent>
      <p:cxnSp>
        <p:nvCxnSpPr>
          <p:cNvPr id="22" name="Conector recto 55">
            <a:extLst>
              <a:ext uri="{FF2B5EF4-FFF2-40B4-BE49-F238E27FC236}">
                <a16:creationId xmlns:a16="http://schemas.microsoft.com/office/drawing/2014/main" id="{A73D3C02-EAF5-4197-877F-AE3F754F9293}"/>
              </a:ext>
            </a:extLst>
          </p:cNvPr>
          <p:cNvCxnSpPr>
            <a:cxnSpLocks/>
          </p:cNvCxnSpPr>
          <p:nvPr/>
        </p:nvCxnSpPr>
        <p:spPr>
          <a:xfrm>
            <a:off x="1821176" y="2270505"/>
            <a:ext cx="0" cy="332706"/>
          </a:xfrm>
          <a:prstGeom prst="line">
            <a:avLst/>
          </a:prstGeom>
          <a:noFill/>
          <a:ln w="9525" cap="flat" cmpd="sng" algn="ctr">
            <a:solidFill>
              <a:sysClr val="windowText" lastClr="000000"/>
            </a:solidFill>
            <a:prstDash val="solid"/>
          </a:ln>
          <a:effectLst/>
        </p:spPr>
      </p:cxnSp>
      <p:cxnSp>
        <p:nvCxnSpPr>
          <p:cNvPr id="23" name="Conector recto 59">
            <a:extLst>
              <a:ext uri="{FF2B5EF4-FFF2-40B4-BE49-F238E27FC236}">
                <a16:creationId xmlns:a16="http://schemas.microsoft.com/office/drawing/2014/main" id="{591AFCC5-FBC3-456A-A4B5-BF96771A009F}"/>
              </a:ext>
            </a:extLst>
          </p:cNvPr>
          <p:cNvCxnSpPr>
            <a:cxnSpLocks/>
          </p:cNvCxnSpPr>
          <p:nvPr/>
        </p:nvCxnSpPr>
        <p:spPr>
          <a:xfrm>
            <a:off x="4275788" y="2224766"/>
            <a:ext cx="0" cy="332706"/>
          </a:xfrm>
          <a:prstGeom prst="line">
            <a:avLst/>
          </a:prstGeom>
          <a:noFill/>
          <a:ln w="9525" cap="flat" cmpd="sng" algn="ctr">
            <a:solidFill>
              <a:sysClr val="windowText" lastClr="000000"/>
            </a:solidFill>
            <a:prstDash val="solid"/>
          </a:ln>
          <a:effectLst/>
        </p:spPr>
      </p:cxnSp>
      <p:cxnSp>
        <p:nvCxnSpPr>
          <p:cNvPr id="24" name="Conector recto 60">
            <a:extLst>
              <a:ext uri="{FF2B5EF4-FFF2-40B4-BE49-F238E27FC236}">
                <a16:creationId xmlns:a16="http://schemas.microsoft.com/office/drawing/2014/main" id="{AD0477C2-5A59-48F0-8E64-B8BC4BB5A60A}"/>
              </a:ext>
            </a:extLst>
          </p:cNvPr>
          <p:cNvCxnSpPr>
            <a:cxnSpLocks/>
          </p:cNvCxnSpPr>
          <p:nvPr/>
        </p:nvCxnSpPr>
        <p:spPr>
          <a:xfrm>
            <a:off x="7302432" y="2557472"/>
            <a:ext cx="0" cy="332706"/>
          </a:xfrm>
          <a:prstGeom prst="line">
            <a:avLst/>
          </a:prstGeom>
          <a:noFill/>
          <a:ln w="9525" cap="flat" cmpd="sng" algn="ctr">
            <a:solidFill>
              <a:sysClr val="windowText" lastClr="000000"/>
            </a:solidFill>
            <a:prstDash val="solid"/>
          </a:ln>
          <a:effectLst/>
        </p:spPr>
      </p:cxnSp>
      <p:cxnSp>
        <p:nvCxnSpPr>
          <p:cNvPr id="25" name="Conector recto 61">
            <a:extLst>
              <a:ext uri="{FF2B5EF4-FFF2-40B4-BE49-F238E27FC236}">
                <a16:creationId xmlns:a16="http://schemas.microsoft.com/office/drawing/2014/main" id="{E04E4B4D-7815-4E17-86BD-DDF17B778EFB}"/>
              </a:ext>
            </a:extLst>
          </p:cNvPr>
          <p:cNvCxnSpPr>
            <a:cxnSpLocks/>
          </p:cNvCxnSpPr>
          <p:nvPr/>
        </p:nvCxnSpPr>
        <p:spPr>
          <a:xfrm>
            <a:off x="8466896" y="2557472"/>
            <a:ext cx="0" cy="332706"/>
          </a:xfrm>
          <a:prstGeom prst="line">
            <a:avLst/>
          </a:prstGeom>
          <a:noFill/>
          <a:ln w="9525" cap="flat" cmpd="sng" algn="ctr">
            <a:solidFill>
              <a:sysClr val="windowText" lastClr="000000"/>
            </a:solidFill>
            <a:prstDash val="solid"/>
          </a:ln>
          <a:effectLst/>
        </p:spPr>
      </p:cxnSp>
      <p:cxnSp>
        <p:nvCxnSpPr>
          <p:cNvPr id="26" name="Conector recto de flecha 63">
            <a:extLst>
              <a:ext uri="{FF2B5EF4-FFF2-40B4-BE49-F238E27FC236}">
                <a16:creationId xmlns:a16="http://schemas.microsoft.com/office/drawing/2014/main" id="{0DB72289-AD9D-4383-AAE4-E8220FDD1278}"/>
              </a:ext>
            </a:extLst>
          </p:cNvPr>
          <p:cNvCxnSpPr/>
          <p:nvPr/>
        </p:nvCxnSpPr>
        <p:spPr>
          <a:xfrm>
            <a:off x="1832322" y="2455171"/>
            <a:ext cx="2438400" cy="0"/>
          </a:xfrm>
          <a:prstGeom prst="straightConnector1">
            <a:avLst/>
          </a:prstGeom>
          <a:noFill/>
          <a:ln w="9525" cap="flat" cmpd="sng" algn="ctr">
            <a:solidFill>
              <a:sysClr val="windowText" lastClr="000000"/>
            </a:solidFill>
            <a:prstDash val="solid"/>
            <a:headEnd type="arrow"/>
            <a:tailEnd type="arrow"/>
          </a:ln>
          <a:effectLst/>
        </p:spPr>
      </p:cxnSp>
      <p:cxnSp>
        <p:nvCxnSpPr>
          <p:cNvPr id="27" name="Conector recto de flecha 65">
            <a:extLst>
              <a:ext uri="{FF2B5EF4-FFF2-40B4-BE49-F238E27FC236}">
                <a16:creationId xmlns:a16="http://schemas.microsoft.com/office/drawing/2014/main" id="{FAA96775-39F6-45A6-9FA5-2CE65917A4E0}"/>
              </a:ext>
            </a:extLst>
          </p:cNvPr>
          <p:cNvCxnSpPr/>
          <p:nvPr/>
        </p:nvCxnSpPr>
        <p:spPr>
          <a:xfrm>
            <a:off x="7322382" y="2745590"/>
            <a:ext cx="1123948" cy="0"/>
          </a:xfrm>
          <a:prstGeom prst="straightConnector1">
            <a:avLst/>
          </a:prstGeom>
          <a:noFill/>
          <a:ln w="9525" cap="flat" cmpd="sng" algn="ctr">
            <a:solidFill>
              <a:sysClr val="windowText" lastClr="000000"/>
            </a:solidFill>
            <a:prstDash val="solid"/>
            <a:headEnd type="arrow"/>
            <a:tailEnd type="arrow"/>
          </a:ln>
          <a:effectLst/>
        </p:spPr>
      </p:cxnSp>
      <mc:AlternateContent xmlns:mc="http://schemas.openxmlformats.org/markup-compatibility/2006" xmlns:a14="http://schemas.microsoft.com/office/drawing/2010/main">
        <mc:Choice Requires="a14">
          <p:sp>
            <p:nvSpPr>
              <p:cNvPr id="28" name="CuadroTexto 66">
                <a:extLst>
                  <a:ext uri="{FF2B5EF4-FFF2-40B4-BE49-F238E27FC236}">
                    <a16:creationId xmlns:a16="http://schemas.microsoft.com/office/drawing/2014/main" id="{0CA57080-FBDC-429C-B6BF-98C40CDE8595}"/>
                  </a:ext>
                </a:extLst>
              </p:cNvPr>
              <p:cNvSpPr txBox="1"/>
              <p:nvPr/>
            </p:nvSpPr>
            <p:spPr>
              <a:xfrm>
                <a:off x="7372348" y="2768472"/>
                <a:ext cx="11239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3</m:t>
                          </m:r>
                        </m:sub>
                      </m:sSub>
                      <m:r>
                        <a:rPr lang="es-ES" i="1" smtClean="0">
                          <a:solidFill>
                            <a:prstClr val="black"/>
                          </a:solidFill>
                          <a:latin typeface="Cambria Math" panose="02040503050406030204" pitchFamily="18" charset="0"/>
                        </a:rPr>
                        <m:t>−</m:t>
                      </m:r>
                      <m:sSub>
                        <m:sSubPr>
                          <m:ctrlPr>
                            <a:rPr lang="es-ES" i="1" smtClean="0">
                              <a:solidFill>
                                <a:prstClr val="black"/>
                              </a:solidFill>
                              <a:latin typeface="Cambria Math" panose="02040503050406030204" pitchFamily="18" charset="0"/>
                            </a:rPr>
                          </m:ctrlPr>
                        </m:sSubPr>
                        <m:e>
                          <m:r>
                            <a:rPr lang="es-ES" i="1" smtClean="0">
                              <a:solidFill>
                                <a:prstClr val="black"/>
                              </a:solidFill>
                              <a:latin typeface="Cambria Math" panose="02040503050406030204" pitchFamily="18" charset="0"/>
                            </a:rPr>
                            <m:t>𝑄</m:t>
                          </m:r>
                        </m:e>
                        <m:sub>
                          <m:r>
                            <a:rPr lang="es-ES" i="1" smtClean="0">
                              <a:solidFill>
                                <a:prstClr val="black"/>
                              </a:solidFill>
                              <a:latin typeface="Cambria Math" panose="02040503050406030204" pitchFamily="18" charset="0"/>
                            </a:rPr>
                            <m:t>1</m:t>
                          </m:r>
                        </m:sub>
                      </m:sSub>
                    </m:oMath>
                  </m:oMathPara>
                </a14:m>
                <a:endParaRPr lang="es-AR" dirty="0">
                  <a:solidFill>
                    <a:prstClr val="black"/>
                  </a:solidFill>
                  <a:latin typeface="Tw Cen MT" panose="020B0602020104020603"/>
                </a:endParaRPr>
              </a:p>
            </p:txBody>
          </p:sp>
        </mc:Choice>
        <mc:Fallback xmlns="">
          <p:sp>
            <p:nvSpPr>
              <p:cNvPr id="28" name="CuadroTexto 66">
                <a:extLst>
                  <a:ext uri="{FF2B5EF4-FFF2-40B4-BE49-F238E27FC236}">
                    <a16:creationId xmlns="" xmlns:a16="http://schemas.microsoft.com/office/drawing/2014/main" xmlns:a14="http://schemas.microsoft.com/office/drawing/2010/main" id="{0CA57080-FBDC-429C-B6BF-98C40CDE8595}"/>
                  </a:ext>
                </a:extLst>
              </p:cNvPr>
              <p:cNvSpPr txBox="1">
                <a:spLocks noRot="1" noChangeAspect="1" noMove="1" noResize="1" noEditPoints="1" noAdjustHandles="1" noChangeArrowheads="1" noChangeShapeType="1" noTextEdit="1"/>
              </p:cNvSpPr>
              <p:nvPr/>
            </p:nvSpPr>
            <p:spPr>
              <a:xfrm>
                <a:off x="7372348" y="2768472"/>
                <a:ext cx="1123947" cy="369332"/>
              </a:xfrm>
              <a:prstGeom prst="rect">
                <a:avLst/>
              </a:prstGeom>
              <a:blipFill rotWithShape="1">
                <a:blip r:embed="rId9"/>
                <a:stretch>
                  <a:fillRect b="-8197"/>
                </a:stretch>
              </a:blipFill>
            </p:spPr>
            <p:txBody>
              <a:bodyPr/>
              <a:lstStyle/>
              <a:p>
                <a:r>
                  <a:rPr lang="es-ES">
                    <a:noFill/>
                  </a:rPr>
                  <a:t> </a:t>
                </a:r>
              </a:p>
            </p:txBody>
          </p:sp>
        </mc:Fallback>
      </mc:AlternateContent>
    </p:spTree>
    <p:extLst>
      <p:ext uri="{BB962C8B-B14F-4D97-AF65-F5344CB8AC3E}">
        <p14:creationId xmlns:p14="http://schemas.microsoft.com/office/powerpoint/2010/main" val="3455461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BFDDD841-853A-4DE2-957A-14C4A08FB6CC}"/>
                  </a:ext>
                </a:extLst>
              </p:cNvPr>
              <p:cNvSpPr txBox="1">
                <a:spLocks/>
              </p:cNvSpPr>
              <p:nvPr/>
            </p:nvSpPr>
            <p:spPr>
              <a:xfrm>
                <a:off x="838200" y="522321"/>
                <a:ext cx="10515600" cy="45242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	Es </a:t>
                </a:r>
                <a:r>
                  <a:rPr kumimoji="0" lang="es-AR" sz="2400" b="0" i="0" u="none" strike="noStrike" kern="1200" cap="none" spc="0" normalizeH="0" baseline="0" noProof="0" dirty="0">
                    <a:ln>
                      <a:noFill/>
                    </a:ln>
                    <a:solidFill>
                      <a:sysClr val="windowText" lastClr="000000"/>
                    </a:solidFill>
                    <a:effectLst/>
                    <a:uLnTx/>
                    <a:uFillTx/>
                    <a:latin typeface="Trebuchet MS (cuerpo)"/>
                  </a:rPr>
                  <a:t>el promedio del cuadrado de las distancias de los valores a la media. Se simboliza con </a:t>
                </a:r>
                <a14:m>
                  <m:oMath xmlns:m="http://schemas.openxmlformats.org/officeDocument/2006/math">
                    <m:sSubSup>
                      <m:sSubSupPr>
                        <m:ctrlPr>
                          <a:rPr kumimoji="0" lang="es-AR" sz="24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SupPr>
                      <m:e>
                        <m:r>
                          <a:rPr kumimoji="0" lang="es-ES" sz="2400" b="0" i="1" u="none" strike="noStrike" kern="1200" cap="none" spc="0" normalizeH="0" baseline="0" noProof="0" smtClean="0">
                            <a:ln>
                              <a:noFill/>
                            </a:ln>
                            <a:solidFill>
                              <a:sysClr val="windowText" lastClr="000000"/>
                            </a:solidFill>
                            <a:effectLst/>
                            <a:uLnTx/>
                            <a:uFillTx/>
                            <a:latin typeface="Cambria Math"/>
                          </a:rPr>
                          <m:t>𝑠</m:t>
                        </m:r>
                      </m:e>
                      <m:sub>
                        <m:r>
                          <a:rPr kumimoji="0" lang="es-ES" sz="2400" b="0" i="1" u="none" strike="noStrike" kern="1200" cap="none" spc="0" normalizeH="0" baseline="0" noProof="0" smtClean="0">
                            <a:ln>
                              <a:noFill/>
                            </a:ln>
                            <a:solidFill>
                              <a:sysClr val="windowText" lastClr="000000"/>
                            </a:solidFill>
                            <a:effectLst/>
                            <a:uLnTx/>
                            <a:uFillTx/>
                            <a:latin typeface="Cambria Math"/>
                          </a:rPr>
                          <m:t>𝑋</m:t>
                        </m:r>
                      </m:sub>
                      <m:sup>
                        <m:r>
                          <a:rPr kumimoji="0" lang="es-ES" sz="2400" b="0" i="1" u="none" strike="noStrike" kern="1200" cap="none" spc="0" normalizeH="0" baseline="0" noProof="0" smtClean="0">
                            <a:ln>
                              <a:noFill/>
                            </a:ln>
                            <a:solidFill>
                              <a:sysClr val="windowText" lastClr="000000"/>
                            </a:solidFill>
                            <a:effectLst/>
                            <a:uLnTx/>
                            <a:uFillTx/>
                            <a:latin typeface="Cambria Math"/>
                          </a:rPr>
                          <m:t>2</m:t>
                        </m:r>
                      </m:sup>
                    </m:sSubSup>
                  </m:oMath>
                </a14:m>
                <a:r>
                  <a:rPr kumimoji="0" lang="es-AR" sz="2400" b="0" i="0" u="none" strike="noStrike" kern="1200" cap="none" spc="0" normalizeH="0" baseline="0" noProof="0" dirty="0" smtClean="0">
                    <a:ln>
                      <a:noFill/>
                    </a:ln>
                    <a:solidFill>
                      <a:sysClr val="windowText" lastClr="000000"/>
                    </a:solidFill>
                    <a:effectLst/>
                    <a:uLnTx/>
                    <a:uFillTx/>
                    <a:latin typeface="Trebuchet MS (cuerpo)"/>
                  </a:rPr>
                  <a:t>.		 </a:t>
                </a:r>
                <a14:m>
                  <m:oMath xmlns:m="http://schemas.openxmlformats.org/officeDocument/2006/math">
                    <m:sSubSup>
                      <m:sSubSup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400" b="0" i="1" u="none" strike="noStrike" kern="1200" cap="none" spc="0" normalizeH="0" baseline="0" noProof="0" smtClean="0">
                            <a:ln>
                              <a:noFill/>
                            </a:ln>
                            <a:solidFill>
                              <a:sysClr val="windowText" lastClr="000000"/>
                            </a:solidFill>
                            <a:effectLst/>
                            <a:uLnTx/>
                            <a:uFillTx/>
                            <a:latin typeface="Cambria Math"/>
                          </a:rPr>
                          <m:t>𝑠</m:t>
                        </m:r>
                      </m:e>
                      <m:sub>
                        <m:r>
                          <a:rPr kumimoji="0" lang="es-ES" sz="2400" b="0" i="1" u="none" strike="noStrike" kern="1200" cap="none" spc="0" normalizeH="0" baseline="0" noProof="0" smtClean="0">
                            <a:ln>
                              <a:noFill/>
                            </a:ln>
                            <a:solidFill>
                              <a:sysClr val="windowText" lastClr="000000"/>
                            </a:solidFill>
                            <a:effectLst/>
                            <a:uLnTx/>
                            <a:uFillTx/>
                            <a:latin typeface="Cambria Math"/>
                          </a:rPr>
                          <m:t>𝑋</m:t>
                        </m:r>
                      </m:sub>
                      <m:sup>
                        <m:r>
                          <a:rPr kumimoji="0" lang="es-ES" sz="24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nary>
                      <m:naryPr>
                        <m:chr m:val="∑"/>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naryPr>
                      <m:sub>
                        <m:r>
                          <m:rPr>
                            <m:brk m:alnAt="23"/>
                          </m:rPr>
                          <a:rPr kumimoji="0" lang="es-ES" sz="2400" b="0" i="1" u="none" strike="noStrike" kern="1200" cap="none" spc="0" normalizeH="0" baseline="0" noProof="0">
                            <a:ln>
                              <a:noFill/>
                            </a:ln>
                            <a:solidFill>
                              <a:sysClr val="windowText" lastClr="000000"/>
                            </a:solidFill>
                            <a:effectLst/>
                            <a:uLnTx/>
                            <a:uFillTx/>
                            <a:latin typeface="Cambria Math"/>
                          </a:rPr>
                          <m:t>𝑖</m:t>
                        </m:r>
                        <m:r>
                          <a:rPr kumimoji="0" lang="es-ES" sz="2400" b="0" i="1" u="none" strike="noStrike" kern="1200" cap="none" spc="0" normalizeH="0" baseline="0" noProof="0">
                            <a:ln>
                              <a:noFill/>
                            </a:ln>
                            <a:solidFill>
                              <a:sysClr val="windowText" lastClr="000000"/>
                            </a:solidFill>
                            <a:effectLst/>
                            <a:uLnTx/>
                            <a:uFillTx/>
                            <a:latin typeface="Cambria Math"/>
                          </a:rPr>
                          <m:t>=1</m:t>
                        </m:r>
                      </m:sub>
                      <m:sup>
                        <m:r>
                          <a:rPr kumimoji="0" lang="es-ES" sz="2400" b="0" i="1" u="none" strike="noStrike" kern="1200" cap="none" spc="0" normalizeH="0" baseline="0" noProof="0">
                            <a:ln>
                              <a:noFill/>
                            </a:ln>
                            <a:solidFill>
                              <a:sysClr val="windowText" lastClr="000000"/>
                            </a:solidFill>
                            <a:effectLst/>
                            <a:uLnTx/>
                            <a:uFillTx/>
                            <a:latin typeface="Cambria Math"/>
                          </a:rPr>
                          <m:t>𝑛</m:t>
                        </m:r>
                      </m:sup>
                      <m:e>
                        <m:f>
                          <m:f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sSup>
                              <m:sSup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400" b="0" i="1" u="none" strike="noStrike" kern="1200" cap="none" spc="0" normalizeH="0" baseline="0" noProof="0">
                                    <a:ln>
                                      <a:noFill/>
                                    </a:ln>
                                    <a:solidFill>
                                      <a:sysClr val="windowText" lastClr="000000"/>
                                    </a:solidFill>
                                    <a:effectLst/>
                                    <a:uLnTx/>
                                    <a:uFillTx/>
                                    <a:latin typeface="Cambria Math"/>
                                  </a:rPr>
                                  <m:t>(</m:t>
                                </m:r>
                                <m:sSub>
                                  <m:sSub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smtClean="0">
                                        <a:ln>
                                          <a:noFill/>
                                        </a:ln>
                                        <a:solidFill>
                                          <a:sysClr val="windowText" lastClr="000000"/>
                                        </a:solidFill>
                                        <a:effectLst/>
                                        <a:uLnTx/>
                                        <a:uFillTx/>
                                        <a:latin typeface="Cambria Math"/>
                                      </a:rPr>
                                      <m:t>𝑥</m:t>
                                    </m:r>
                                  </m:e>
                                  <m:sub>
                                    <m:r>
                                      <a:rPr kumimoji="0" lang="es-ES" sz="2400" b="0" i="1" u="none" strike="noStrike" kern="1200" cap="none" spc="0" normalizeH="0" baseline="0" noProof="0">
                                        <a:ln>
                                          <a:noFill/>
                                        </a:ln>
                                        <a:solidFill>
                                          <a:sysClr val="windowText" lastClr="000000"/>
                                        </a:solidFill>
                                        <a:effectLst/>
                                        <a:uLnTx/>
                                        <a:uFillTx/>
                                        <a:latin typeface="Cambria Math"/>
                                      </a:rPr>
                                      <m:t>𝑖</m:t>
                                    </m:r>
                                    <m:r>
                                      <a:rPr kumimoji="0" lang="es-ES" sz="2400" b="0" i="1" u="none" strike="noStrike" kern="1200" cap="none" spc="0" normalizeH="0" baseline="0" noProof="0">
                                        <a:ln>
                                          <a:noFill/>
                                        </a:ln>
                                        <a:solidFill>
                                          <a:sysClr val="windowText" lastClr="000000"/>
                                        </a:solidFill>
                                        <a:effectLst/>
                                        <a:uLnTx/>
                                        <a:uFillTx/>
                                        <a:latin typeface="Cambria Math"/>
                                      </a:rPr>
                                      <m:t>−</m:t>
                                    </m:r>
                                  </m:sub>
                                </m:sSub>
                                <m:acc>
                                  <m:accPr>
                                    <m:chr m:val="̅"/>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sz="2400" b="0" i="1" u="none" strike="noStrike" kern="1200" cap="none" spc="0" normalizeH="0" baseline="0" noProof="0" smtClean="0">
                                        <a:ln>
                                          <a:noFill/>
                                        </a:ln>
                                        <a:solidFill>
                                          <a:sysClr val="windowText" lastClr="000000"/>
                                        </a:solidFill>
                                        <a:effectLst/>
                                        <a:uLnTx/>
                                        <a:uFillTx/>
                                        <a:latin typeface="Cambria Math"/>
                                      </a:rPr>
                                      <m:t>𝑥</m:t>
                                    </m:r>
                                  </m:e>
                                </m:acc>
                                <m:r>
                                  <a:rPr kumimoji="0" lang="es-ES" sz="2400" b="0" i="1" u="none" strike="noStrike" kern="1200" cap="none" spc="0" normalizeH="0" baseline="0" noProof="0">
                                    <a:ln>
                                      <a:noFill/>
                                    </a:ln>
                                    <a:solidFill>
                                      <a:sysClr val="windowText" lastClr="000000"/>
                                    </a:solidFill>
                                    <a:effectLst/>
                                    <a:uLnTx/>
                                    <a:uFillTx/>
                                    <a:latin typeface="Cambria Math"/>
                                  </a:rPr>
                                  <m:t>)</m:t>
                                </m:r>
                              </m:e>
                              <m:sup>
                                <m:r>
                                  <a:rPr kumimoji="0" lang="es-ES" sz="2400" b="0" i="1" u="none" strike="noStrike" kern="1200" cap="none" spc="0" normalizeH="0" baseline="0" noProof="0">
                                    <a:ln>
                                      <a:noFill/>
                                    </a:ln>
                                    <a:solidFill>
                                      <a:sysClr val="windowText" lastClr="000000"/>
                                    </a:solidFill>
                                    <a:effectLst/>
                                    <a:uLnTx/>
                                    <a:uFillTx/>
                                    <a:latin typeface="Cambria Math"/>
                                  </a:rPr>
                                  <m:t>2</m:t>
                                </m:r>
                              </m:sup>
                            </m:sSup>
                          </m:num>
                          <m:den>
                            <m:r>
                              <a:rPr kumimoji="0" lang="es-ES" sz="2400" b="0" i="1" u="none" strike="noStrike" kern="1200" cap="none" spc="0" normalizeH="0" baseline="0" noProof="0">
                                <a:ln>
                                  <a:noFill/>
                                </a:ln>
                                <a:solidFill>
                                  <a:sysClr val="windowText" lastClr="000000"/>
                                </a:solidFill>
                                <a:effectLst/>
                                <a:uLnTx/>
                                <a:uFillTx/>
                                <a:latin typeface="Cambria Math"/>
                              </a:rPr>
                              <m:t>𝑛</m:t>
                            </m:r>
                            <m:r>
                              <a:rPr kumimoji="0" lang="es-ES" sz="2400" b="0" i="1" u="none" strike="noStrike" kern="1200" cap="none" spc="0" normalizeH="0" baseline="0" noProof="0">
                                <a:ln>
                                  <a:noFill/>
                                </a:ln>
                                <a:solidFill>
                                  <a:sysClr val="windowText" lastClr="000000"/>
                                </a:solidFill>
                                <a:effectLst/>
                                <a:uLnTx/>
                                <a:uFillTx/>
                                <a:latin typeface="Cambria Math"/>
                              </a:rPr>
                              <m:t>−1</m:t>
                            </m:r>
                          </m:den>
                        </m:f>
                      </m:e>
                    </m:nary>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	La </a:t>
                </a:r>
                <a:r>
                  <a:rPr kumimoji="0" lang="es-AR" sz="2400" b="0" i="0" u="none" strike="noStrike" kern="1200" cap="none" spc="0" normalizeH="0" baseline="0" noProof="0" dirty="0">
                    <a:ln>
                      <a:noFill/>
                    </a:ln>
                    <a:solidFill>
                      <a:sysClr val="windowText" lastClr="000000"/>
                    </a:solidFill>
                    <a:effectLst/>
                    <a:uLnTx/>
                    <a:uFillTx/>
                    <a:latin typeface="Trebuchet MS (cuerpo)"/>
                  </a:rPr>
                  <a:t>razón por la que se divide por </a:t>
                </a:r>
                <a14:m>
                  <m:oMath xmlns:m="http://schemas.openxmlformats.org/officeDocument/2006/math">
                    <m:r>
                      <a:rPr kumimoji="0" lang="es-ES" sz="2400" b="0" i="1" u="none" strike="noStrike" kern="1200" cap="none" spc="0" normalizeH="0" baseline="0" noProof="0">
                        <a:ln>
                          <a:noFill/>
                        </a:ln>
                        <a:solidFill>
                          <a:sysClr val="windowText" lastClr="000000"/>
                        </a:solidFill>
                        <a:effectLst/>
                        <a:uLnTx/>
                        <a:uFillTx/>
                        <a:latin typeface="Cambria Math"/>
                      </a:rPr>
                      <m:t>𝑛</m:t>
                    </m:r>
                    <m:r>
                      <a:rPr kumimoji="0" lang="es-ES" sz="2400" b="0" i="1" u="none" strike="noStrike" kern="1200" cap="none" spc="0" normalizeH="0" baseline="0" noProof="0">
                        <a:ln>
                          <a:noFill/>
                        </a:ln>
                        <a:solidFill>
                          <a:sysClr val="windowText" lastClr="000000"/>
                        </a:solidFill>
                        <a:effectLst/>
                        <a:uLnTx/>
                        <a:uFillTx/>
                        <a:latin typeface="Cambria Math"/>
                      </a:rPr>
                      <m:t>−</m:t>
                    </m:r>
                  </m:oMath>
                </a14:m>
                <a:r>
                  <a:rPr kumimoji="0" lang="es-AR" sz="2400" b="0" i="0" u="none" strike="noStrike" kern="1200" cap="none" spc="0" normalizeH="0" baseline="0" noProof="0" dirty="0">
                    <a:ln>
                      <a:noFill/>
                    </a:ln>
                    <a:solidFill>
                      <a:sysClr val="windowText" lastClr="000000"/>
                    </a:solidFill>
                    <a:effectLst/>
                    <a:uLnTx/>
                    <a:uFillTx/>
                    <a:latin typeface="Trebuchet MS (cuerpo)"/>
                  </a:rPr>
                  <a:t>1 es que la expresión resultante tiene mejores propiedades estadísticas que si se divide por </a:t>
                </a:r>
                <a14:m>
                  <m:oMath xmlns:m="http://schemas.openxmlformats.org/officeDocument/2006/math">
                    <m:r>
                      <a:rPr kumimoji="0" lang="es-ES" sz="2400" b="0" i="1" u="none" strike="noStrike" kern="1200" cap="none" spc="0" normalizeH="0" baseline="0" noProof="0">
                        <a:ln>
                          <a:noFill/>
                        </a:ln>
                        <a:solidFill>
                          <a:sysClr val="windowText" lastClr="000000"/>
                        </a:solidFill>
                        <a:effectLst/>
                        <a:uLnTx/>
                        <a:uFillTx/>
                        <a:latin typeface="Cambria Math"/>
                      </a:rPr>
                      <m:t>𝑛</m:t>
                    </m:r>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	La </a:t>
                </a:r>
                <a:r>
                  <a:rPr kumimoji="0" lang="es-AR" sz="2400" b="0" i="0" u="none" strike="noStrike" kern="1200" cap="none" spc="0" normalizeH="0" baseline="0" noProof="0" dirty="0">
                    <a:ln>
                      <a:noFill/>
                    </a:ln>
                    <a:solidFill>
                      <a:sysClr val="windowText" lastClr="000000"/>
                    </a:solidFill>
                    <a:effectLst/>
                    <a:uLnTx/>
                    <a:uFillTx/>
                    <a:latin typeface="Trebuchet MS (cuerpo)"/>
                  </a:rPr>
                  <a:t>varianza permite comparar la variabilidad de dos o más conjuntos de valores en una misma </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variable</a:t>
                </a:r>
                <a:r>
                  <a:rPr lang="es-AR" sz="2400" cap="none" dirty="0">
                    <a:solidFill>
                      <a:sysClr val="windowText" lastClr="000000"/>
                    </a:solidFill>
                    <a:latin typeface="Trebuchet MS (cuerpo)"/>
                  </a:rPr>
                  <a:t> </a:t>
                </a:r>
                <a:r>
                  <a:rPr lang="es-AR" sz="2400" cap="none" dirty="0" smtClean="0">
                    <a:solidFill>
                      <a:sysClr val="windowText" lastClr="000000"/>
                    </a:solidFill>
                    <a:latin typeface="Trebuchet MS (cuerpo)"/>
                  </a:rPr>
                  <a:t>en un nivel </a:t>
                </a:r>
                <a:r>
                  <a:rPr lang="es-AR" sz="2400" cap="none" dirty="0" err="1" smtClean="0">
                    <a:solidFill>
                      <a:sysClr val="windowText" lastClr="000000"/>
                    </a:solidFill>
                    <a:latin typeface="Trebuchet MS (cuerpo)"/>
                  </a:rPr>
                  <a:t>intervalar</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a:t>
                </a:r>
                <a:endParaRPr kumimoji="0" lang="es-AR" sz="2400" b="0" i="0" u="none" strike="noStrike" kern="1200" cap="none"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a:ln>
                      <a:noFill/>
                    </a:ln>
                    <a:solidFill>
                      <a:sysClr val="windowText" lastClr="000000"/>
                    </a:solidFill>
                    <a:effectLst/>
                    <a:uLnTx/>
                    <a:uFillTx/>
                    <a:latin typeface="Trebuchet MS (cuerpo)"/>
                  </a:rPr>
                  <a:t>Notar que  </a:t>
                </a:r>
                <a14:m>
                  <m:oMath xmlns:m="http://schemas.openxmlformats.org/officeDocument/2006/math">
                    <m:nary>
                      <m:naryPr>
                        <m:chr m:val="∑"/>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naryPr>
                      <m:sub>
                        <m:r>
                          <m:rPr>
                            <m:brk m:alnAt="23"/>
                          </m:rPr>
                          <a:rPr kumimoji="0" lang="es-ES" sz="2400" b="0" i="1" u="none" strike="noStrike" kern="1200" cap="none" spc="0" normalizeH="0" baseline="0" noProof="0">
                            <a:ln>
                              <a:noFill/>
                            </a:ln>
                            <a:solidFill>
                              <a:sysClr val="windowText" lastClr="000000"/>
                            </a:solidFill>
                            <a:effectLst/>
                            <a:uLnTx/>
                            <a:uFillTx/>
                            <a:latin typeface="Cambria Math"/>
                          </a:rPr>
                          <m:t>𝑖</m:t>
                        </m:r>
                        <m:r>
                          <a:rPr kumimoji="0" lang="es-ES" sz="2400" b="0" i="1" u="none" strike="noStrike" kern="1200" cap="none" spc="0" normalizeH="0" baseline="0" noProof="0">
                            <a:ln>
                              <a:noFill/>
                            </a:ln>
                            <a:solidFill>
                              <a:sysClr val="windowText" lastClr="000000"/>
                            </a:solidFill>
                            <a:effectLst/>
                            <a:uLnTx/>
                            <a:uFillTx/>
                            <a:latin typeface="Cambria Math"/>
                          </a:rPr>
                          <m:t>=1</m:t>
                        </m:r>
                      </m:sub>
                      <m:sup>
                        <m:r>
                          <a:rPr kumimoji="0" lang="es-ES" sz="2400" b="0" i="1" u="none" strike="noStrike" kern="1200" cap="none" spc="0" normalizeH="0" baseline="0" noProof="0">
                            <a:ln>
                              <a:noFill/>
                            </a:ln>
                            <a:solidFill>
                              <a:sysClr val="windowText" lastClr="000000"/>
                            </a:solidFill>
                            <a:effectLst/>
                            <a:uLnTx/>
                            <a:uFillTx/>
                            <a:latin typeface="Cambria Math"/>
                          </a:rPr>
                          <m:t>𝑛</m:t>
                        </m:r>
                      </m:sup>
                      <m:e>
                        <m:r>
                          <a:rPr kumimoji="0" lang="es-ES" sz="2400" b="0" i="1" u="none" strike="noStrike" kern="1200" cap="none" spc="0" normalizeH="0" baseline="0" noProof="0" smtClean="0">
                            <a:ln>
                              <a:noFill/>
                            </a:ln>
                            <a:solidFill>
                              <a:sysClr val="windowText" lastClr="000000"/>
                            </a:solidFill>
                            <a:effectLst/>
                            <a:uLnTx/>
                            <a:uFillTx/>
                            <a:latin typeface="Cambria Math"/>
                          </a:rPr>
                          <m:t>(</m:t>
                        </m:r>
                        <m:sSub>
                          <m:sSub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smtClean="0">
                                <a:ln>
                                  <a:noFill/>
                                </a:ln>
                                <a:solidFill>
                                  <a:sysClr val="windowText" lastClr="000000"/>
                                </a:solidFill>
                                <a:effectLst/>
                                <a:uLnTx/>
                                <a:uFillTx/>
                                <a:latin typeface="Cambria Math"/>
                              </a:rPr>
                              <m:t>𝑥</m:t>
                            </m:r>
                          </m:e>
                          <m:sub>
                            <m:r>
                              <a:rPr kumimoji="0" lang="es-ES" sz="2400" b="0" i="1" u="none" strike="noStrike" kern="1200" cap="none" spc="0" normalizeH="0" baseline="0" noProof="0">
                                <a:ln>
                                  <a:noFill/>
                                </a:ln>
                                <a:solidFill>
                                  <a:sysClr val="windowText" lastClr="000000"/>
                                </a:solidFill>
                                <a:effectLst/>
                                <a:uLnTx/>
                                <a:uFillTx/>
                                <a:latin typeface="Cambria Math"/>
                              </a:rPr>
                              <m:t>𝑖</m:t>
                            </m:r>
                          </m:sub>
                        </m:sSub>
                      </m:e>
                    </m:nary>
                    <m:r>
                      <a:rPr kumimoji="0" lang="es-ES" sz="2400" b="0" i="1" u="none" strike="noStrike" kern="1200" cap="none" spc="0" normalizeH="0" baseline="0" noProof="0" smtClean="0">
                        <a:ln>
                          <a:noFill/>
                        </a:ln>
                        <a:solidFill>
                          <a:sysClr val="windowText" lastClr="000000"/>
                        </a:solidFill>
                        <a:effectLst/>
                        <a:uLnTx/>
                        <a:uFillTx/>
                        <a:latin typeface="Cambria Math"/>
                      </a:rPr>
                      <m:t>−</m:t>
                    </m:r>
                    <m:acc>
                      <m:accPr>
                        <m:chr m:val="̅"/>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sz="2400" b="0" i="1" u="none" strike="noStrike" kern="1200" cap="none" spc="0" normalizeH="0" baseline="0" noProof="0" smtClean="0">
                            <a:ln>
                              <a:noFill/>
                            </a:ln>
                            <a:solidFill>
                              <a:sysClr val="windowText" lastClr="000000"/>
                            </a:solidFill>
                            <a:effectLst/>
                            <a:uLnTx/>
                            <a:uFillTx/>
                            <a:latin typeface="Cambria Math"/>
                          </a:rPr>
                          <m:t>𝑥</m:t>
                        </m:r>
                      </m:e>
                    </m:acc>
                    <m:r>
                      <a:rPr kumimoji="0" lang="es-ES" sz="2400" b="0" i="0" u="none" strike="noStrike" kern="1200" cap="none" spc="0" normalizeH="0" baseline="0" noProof="0" smtClean="0">
                        <a:ln>
                          <a:noFill/>
                        </a:ln>
                        <a:solidFill>
                          <a:sysClr val="windowText" lastClr="000000"/>
                        </a:solidFill>
                        <a:effectLst/>
                        <a:uLnTx/>
                        <a:uFillTx/>
                        <a:latin typeface="Cambria Math"/>
                      </a:rPr>
                      <m:t>)=0</m:t>
                    </m:r>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r>
                  <a:rPr kumimoji="0" lang="es-AR" sz="2400" b="0" i="0" u="none" strike="noStrike" kern="1200" cap="none" spc="0" normalizeH="0" baseline="0" noProof="0" dirty="0" smtClean="0">
                    <a:ln>
                      <a:noFill/>
                    </a:ln>
                    <a:solidFill>
                      <a:sysClr val="windowText" lastClr="000000"/>
                    </a:solidFill>
                    <a:effectLst/>
                    <a:uLnTx/>
                    <a:uFillTx/>
                    <a:latin typeface="Trebuchet MS (cuerpo)"/>
                  </a:rPr>
                  <a:t>¿Por </a:t>
                </a:r>
                <a:r>
                  <a:rPr kumimoji="0" lang="es-AR" sz="2400" b="0" i="0" u="none" strike="noStrike" kern="1200" cap="none" spc="0" normalizeH="0" baseline="0" noProof="0" dirty="0">
                    <a:ln>
                      <a:noFill/>
                    </a:ln>
                    <a:solidFill>
                      <a:sysClr val="windowText" lastClr="000000"/>
                    </a:solidFill>
                    <a:effectLst/>
                    <a:uLnTx/>
                    <a:uFillTx/>
                    <a:latin typeface="Trebuchet MS (cuerpo)"/>
                  </a:rPr>
                  <a:t>qué?</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000" b="0" i="0" u="none" strike="noStrike" kern="1200" cap="none" spc="0" normalizeH="0" baseline="0" noProof="0" dirty="0">
                    <a:ln>
                      <a:noFill/>
                    </a:ln>
                    <a:solidFill>
                      <a:sysClr val="windowText" lastClr="000000"/>
                    </a:solidFill>
                    <a:effectLst/>
                    <a:uLnTx/>
                    <a:uFillTx/>
                    <a:latin typeface="Trebuchet MS (cuerpo)"/>
                  </a:rPr>
                  <a:t>* </a:t>
                </a:r>
                <a:r>
                  <a:rPr kumimoji="0" lang="es-AR" sz="1600" b="0" i="0" u="none" strike="noStrike" kern="1200" cap="none" spc="0" normalizeH="0" baseline="0" noProof="0" dirty="0">
                    <a:ln>
                      <a:noFill/>
                    </a:ln>
                    <a:solidFill>
                      <a:sysClr val="windowText" lastClr="000000"/>
                    </a:solidFill>
                    <a:effectLst/>
                    <a:uLnTx/>
                    <a:uFillTx/>
                    <a:latin typeface="Trebuchet MS (cuerpo)"/>
                  </a:rPr>
                  <a:t>Algunos autores la llaman </a:t>
                </a:r>
                <a:r>
                  <a:rPr kumimoji="0" lang="es-AR" sz="1600" b="0" i="0" u="none" strike="noStrike" kern="1200" cap="none" spc="0" normalizeH="0" baseline="0" noProof="0" dirty="0" err="1">
                    <a:ln>
                      <a:noFill/>
                    </a:ln>
                    <a:solidFill>
                      <a:sysClr val="windowText" lastClr="000000"/>
                    </a:solidFill>
                    <a:effectLst/>
                    <a:uLnTx/>
                    <a:uFillTx/>
                    <a:latin typeface="Trebuchet MS (cuerpo)"/>
                  </a:rPr>
                  <a:t>cuasivarianza</a:t>
                </a:r>
                <a:r>
                  <a:rPr kumimoji="0" lang="es-AR" sz="1600" b="0" i="0" u="none" strike="noStrike" kern="1200" cap="none" spc="0" normalizeH="0" baseline="0" noProof="0" dirty="0">
                    <a:ln>
                      <a:noFill/>
                    </a:ln>
                    <a:solidFill>
                      <a:sysClr val="windowText" lastClr="000000"/>
                    </a:solidFill>
                    <a:effectLst/>
                    <a:uLnTx/>
                    <a:uFillTx/>
                    <a:latin typeface="Trebuchet MS (cuerpo)"/>
                  </a:rPr>
                  <a:t> o </a:t>
                </a:r>
                <a:r>
                  <a:rPr kumimoji="0" lang="es-AR" sz="1600" b="0" i="0" u="none" strike="noStrike" kern="1200" cap="none" spc="0" normalizeH="0" baseline="0" noProof="0" dirty="0" err="1">
                    <a:ln>
                      <a:noFill/>
                    </a:ln>
                    <a:solidFill>
                      <a:sysClr val="windowText" lastClr="000000"/>
                    </a:solidFill>
                    <a:effectLst/>
                    <a:uLnTx/>
                    <a:uFillTx/>
                    <a:latin typeface="Trebuchet MS (cuerpo)"/>
                  </a:rPr>
                  <a:t>peudovarianza</a:t>
                </a:r>
                <a:r>
                  <a:rPr kumimoji="0" lang="es-AR" sz="1600" b="0" i="0" u="none" strike="noStrike" kern="1200" cap="none" spc="0" normalizeH="0" baseline="0" noProof="0" dirty="0">
                    <a:ln>
                      <a:noFill/>
                    </a:ln>
                    <a:solidFill>
                      <a:sysClr val="windowText" lastClr="000000"/>
                    </a:solidFill>
                    <a:effectLst/>
                    <a:uLnTx/>
                    <a:uFillTx/>
                    <a:latin typeface="Trebuchet MS (cuerpo)"/>
                  </a:rPr>
                  <a:t>.</a:t>
                </a:r>
              </a:p>
            </p:txBody>
          </p:sp>
        </mc:Choice>
        <mc:Fallback xmlns="">
          <p:sp>
            <p:nvSpPr>
              <p:cNvPr id="5" name="Marcador de contenido 2">
                <a:extLst>
                  <a:ext uri="{FF2B5EF4-FFF2-40B4-BE49-F238E27FC236}">
                    <a16:creationId xmlns:a16="http://schemas.microsoft.com/office/drawing/2014/main" id="{BFDDD841-853A-4DE2-957A-14C4A08FB6CC}"/>
                  </a:ext>
                </a:extLst>
              </p:cNvPr>
              <p:cNvSpPr txBox="1">
                <a:spLocks noRot="1" noChangeAspect="1" noMove="1" noResize="1" noEditPoints="1" noAdjustHandles="1" noChangeArrowheads="1" noChangeShapeType="1" noTextEdit="1"/>
              </p:cNvSpPr>
              <p:nvPr/>
            </p:nvSpPr>
            <p:spPr>
              <a:xfrm>
                <a:off x="838200" y="522321"/>
                <a:ext cx="10515600" cy="4524241"/>
              </a:xfrm>
              <a:prstGeom prst="rect">
                <a:avLst/>
              </a:prstGeom>
              <a:blipFill>
                <a:blip r:embed="rId2"/>
                <a:stretch>
                  <a:fillRect l="-928" t="-270" r="-812" b="-3235"/>
                </a:stretch>
              </a:blipFill>
            </p:spPr>
            <p:txBody>
              <a:bodyPr/>
              <a:lstStyle/>
              <a:p>
                <a:r>
                  <a:rPr lang="es-ES">
                    <a:noFill/>
                  </a:rPr>
                  <a:t> </a:t>
                </a:r>
              </a:p>
            </p:txBody>
          </p:sp>
        </mc:Fallback>
      </mc:AlternateContent>
      <p:sp>
        <p:nvSpPr>
          <p:cNvPr id="8" name="7 Rectángulo"/>
          <p:cNvSpPr/>
          <p:nvPr/>
        </p:nvSpPr>
        <p:spPr>
          <a:xfrm>
            <a:off x="4919241" y="5165589"/>
            <a:ext cx="7082466" cy="150810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a:t>
            </a: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de Variabilidad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La Varianza</a:t>
            </a:r>
            <a:endPar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2374923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7599D6B-BA5C-4BF4-BD72-4BAEE174763D}"/>
                  </a:ext>
                </a:extLst>
              </p:cNvPr>
              <p:cNvSpPr txBox="1">
                <a:spLocks/>
              </p:cNvSpPr>
              <p:nvPr/>
            </p:nvSpPr>
            <p:spPr>
              <a:xfrm>
                <a:off x="175710" y="175489"/>
                <a:ext cx="11736890" cy="577749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Ejemplo</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	Sean </a:t>
                </a:r>
                <a:r>
                  <a:rPr kumimoji="0" lang="es-ES" sz="2200" b="0" i="0" u="none" strike="noStrike" kern="1200" cap="none" spc="0" normalizeH="0" baseline="0" noProof="0" dirty="0">
                    <a:ln>
                      <a:noFill/>
                    </a:ln>
                    <a:solidFill>
                      <a:sysClr val="windowText" lastClr="000000"/>
                    </a:solidFill>
                    <a:effectLst/>
                    <a:uLnTx/>
                    <a:uFillTx/>
                    <a:latin typeface="Trebuchet MS (cuerpo)"/>
                  </a:rPr>
                  <a:t>los siguientes conjuntos de puntuaciones</a:t>
                </a:r>
              </a:p>
              <a:p>
                <a:pPr marL="0" lvl="0" indent="0">
                  <a:buClr>
                    <a:sysClr val="windowText" lastClr="000000"/>
                  </a:buClr>
                  <a:buNone/>
                </a:pPr>
                <a:r>
                  <a:rPr kumimoji="0" lang="es-ES" sz="2200" b="0" i="0" u="none" strike="noStrike" kern="1200" cap="none" spc="0" normalizeH="0" baseline="0" noProof="0" dirty="0" smtClean="0">
                    <a:ln>
                      <a:noFill/>
                    </a:ln>
                    <a:solidFill>
                      <a:sysClr val="windowText" lastClr="000000"/>
                    </a:solidFill>
                    <a:effectLst/>
                    <a:uLnTx/>
                    <a:uFillTx/>
                    <a:latin typeface="Trebuchet MS (cuerpo)"/>
                  </a:rPr>
                  <a:t>E</a:t>
                </a:r>
                <a:r>
                  <a:rPr kumimoji="0" lang="es-ES" sz="2200" b="0" i="0" u="none" strike="noStrike" kern="1200" cap="none" spc="0" normalizeH="0" baseline="0" noProof="0" dirty="0">
                    <a:ln>
                      <a:noFill/>
                    </a:ln>
                    <a:solidFill>
                      <a:sysClr val="windowText" lastClr="000000"/>
                    </a:solidFill>
                    <a:effectLst/>
                    <a:uLnTx/>
                    <a:uFillTx/>
                    <a:latin typeface="Trebuchet MS (cuerpo)"/>
                  </a:rPr>
                  <a:t>: 1,2,5,9,13     </a:t>
                </a:r>
                <a14:m>
                  <m:oMath xmlns:m="http://schemas.openxmlformats.org/officeDocument/2006/math">
                    <m:sSub>
                      <m:sSubPr>
                        <m:ctrlP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Pr>
                      <m:e>
                        <m:acc>
                          <m:accPr>
                            <m:chr m:val="̅"/>
                            <m:ctrlP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accPr>
                          <m:e>
                            <m:r>
                              <a:rPr lang="es-ES" sz="2200" i="1" cap="none">
                                <a:solidFill>
                                  <a:sysClr val="windowText" lastClr="000000"/>
                                </a:solidFill>
                                <a:latin typeface="Cambria Math"/>
                              </a:rPr>
                              <m:t>𝑥</m:t>
                            </m:r>
                          </m:e>
                        </m:acc>
                      </m:e>
                      <m:sub>
                        <m:r>
                          <a:rPr kumimoji="0" lang="es-ES" sz="2200" b="0" i="1" u="none" strike="noStrike" kern="1200" cap="none" spc="0" normalizeH="0" baseline="0" noProof="0" smtClean="0">
                            <a:ln>
                              <a:noFill/>
                            </a:ln>
                            <a:solidFill>
                              <a:sysClr val="windowText" lastClr="000000"/>
                            </a:solidFill>
                            <a:effectLst/>
                            <a:uLnTx/>
                            <a:uFillTx/>
                            <a:latin typeface="Cambria Math"/>
                          </a:rPr>
                          <m:t>𝐸</m:t>
                        </m:r>
                      </m:sub>
                    </m:sSub>
                  </m:oMath>
                </a14:m>
                <a:r>
                  <a:rPr kumimoji="0" lang="es-AR" sz="2200" b="0" i="0" u="none" strike="noStrike" kern="1200" cap="none" spc="0" normalizeH="0" baseline="0" noProof="0" dirty="0" smtClean="0">
                    <a:ln>
                      <a:noFill/>
                    </a:ln>
                    <a:solidFill>
                      <a:sysClr val="windowText" lastClr="000000"/>
                    </a:solidFill>
                    <a:effectLst/>
                    <a:uLnTx/>
                    <a:uFillTx/>
                    <a:latin typeface="Trebuchet MS (cuerpo)"/>
                  </a:rPr>
                  <a:t>= </a:t>
                </a:r>
                <a:r>
                  <a:rPr kumimoji="0" lang="es-AR" sz="2200" b="0" i="0" u="none" strike="noStrike" kern="1200" cap="none" spc="0" normalizeH="0" baseline="0" noProof="0" dirty="0">
                    <a:ln>
                      <a:noFill/>
                    </a:ln>
                    <a:solidFill>
                      <a:sysClr val="windowText" lastClr="000000"/>
                    </a:solidFill>
                    <a:effectLst/>
                    <a:uLnTx/>
                    <a:uFillTx/>
                    <a:latin typeface="Trebuchet MS (cuerpo)"/>
                  </a:rPr>
                  <a:t>6</a:t>
                </a:r>
                <a:endParaRPr kumimoji="0" lang="es-ES" sz="2200" b="0" i="0" u="none" strike="noStrike" kern="1200" cap="none" spc="0" normalizeH="0" baseline="0" noProof="0" dirty="0">
                  <a:ln>
                    <a:noFill/>
                  </a:ln>
                  <a:solidFill>
                    <a:sysClr val="windowText" lastClr="000000"/>
                  </a:solidFill>
                  <a:effectLst/>
                  <a:uLnTx/>
                  <a:uFillTx/>
                  <a:latin typeface="Trebuchet MS (cuerpo)"/>
                </a:endParaRPr>
              </a:p>
              <a:p>
                <a:pPr marL="0" lvl="0" indent="0" defTabSz="457200">
                  <a:lnSpc>
                    <a:spcPct val="100000"/>
                  </a:lnSpc>
                  <a:spcBef>
                    <a:spcPts val="0"/>
                  </a:spcBef>
                  <a:buClr>
                    <a:sysClr val="windowText" lastClr="000000"/>
                  </a:buClr>
                  <a:buNone/>
                </a:pPr>
                <a:r>
                  <a:rPr kumimoji="0" lang="es-ES" sz="2200" b="0" i="0" u="none" strike="noStrike" kern="1200" cap="none" spc="0" normalizeH="0" baseline="0" noProof="0" dirty="0">
                    <a:ln>
                      <a:noFill/>
                    </a:ln>
                    <a:solidFill>
                      <a:sysClr val="windowText" lastClr="000000"/>
                    </a:solidFill>
                    <a:effectLst/>
                    <a:uLnTx/>
                    <a:uFillTx/>
                    <a:latin typeface="Trebuchet MS (cuerpo)"/>
                  </a:rPr>
                  <a:t>F: 4,5,6,7,8       </a:t>
                </a:r>
                <a14:m>
                  <m:oMath xmlns:m="http://schemas.openxmlformats.org/officeDocument/2006/math">
                    <m:sSub>
                      <m:sSubPr>
                        <m:ctrlPr>
                          <a:rPr lang="es-ES" sz="2200" i="1" cap="none">
                            <a:solidFill>
                              <a:sysClr val="windowText" lastClr="000000"/>
                            </a:solidFill>
                            <a:latin typeface="Cambria Math" panose="02040503050406030204" pitchFamily="18" charset="0"/>
                          </a:rPr>
                        </m:ctrlPr>
                      </m:sSubPr>
                      <m:e>
                        <m:acc>
                          <m:accPr>
                            <m:chr m:val="̅"/>
                            <m:ctrlPr>
                              <a:rPr lang="es-ES" sz="2200" i="1" cap="none">
                                <a:solidFill>
                                  <a:sysClr val="windowText" lastClr="000000"/>
                                </a:solidFill>
                                <a:latin typeface="Cambria Math" panose="02040503050406030204" pitchFamily="18" charset="0"/>
                              </a:rPr>
                            </m:ctrlPr>
                          </m:accPr>
                          <m:e>
                            <m:r>
                              <a:rPr lang="es-ES" sz="2200" i="1" cap="none">
                                <a:solidFill>
                                  <a:sysClr val="windowText" lastClr="000000"/>
                                </a:solidFill>
                                <a:latin typeface="Cambria Math"/>
                              </a:rPr>
                              <m:t>𝑥</m:t>
                            </m:r>
                          </m:e>
                        </m:acc>
                      </m:e>
                      <m:sub>
                        <m:r>
                          <a:rPr lang="es-ES" sz="2200" b="0" i="1" cap="none" smtClean="0">
                            <a:solidFill>
                              <a:sysClr val="windowText" lastClr="000000"/>
                            </a:solidFill>
                            <a:latin typeface="Cambria Math"/>
                          </a:rPr>
                          <m:t>𝐹</m:t>
                        </m:r>
                      </m:sub>
                    </m:sSub>
                  </m:oMath>
                </a14:m>
                <a:r>
                  <a:rPr lang="es-AR" sz="2200" cap="none" dirty="0">
                    <a:solidFill>
                      <a:sysClr val="windowText" lastClr="000000"/>
                    </a:solidFill>
                    <a:latin typeface="Trebuchet MS (cuerpo)"/>
                  </a:rPr>
                  <a:t>= 6</a:t>
                </a:r>
                <a:endParaRPr lang="es-ES" sz="2200" cap="none" dirty="0">
                  <a:solidFill>
                    <a:sysClr val="windowText" lastClr="000000"/>
                  </a:solidFill>
                  <a:latin typeface="Trebuchet MS (cuerpo)"/>
                </a:endParaRPr>
              </a:p>
              <a:p>
                <a:pPr marL="0" indent="0">
                  <a:buClr>
                    <a:sysClr val="windowText" lastClr="000000"/>
                  </a:buClr>
                  <a:buNone/>
                  <a:defRPr/>
                </a:pPr>
                <a:r>
                  <a:rPr kumimoji="0" lang="es-AR" sz="2200" b="0" i="0" u="none" strike="noStrike" kern="1200" cap="none" spc="0" normalizeH="0" baseline="0" noProof="0" dirty="0" smtClean="0">
                    <a:ln>
                      <a:noFill/>
                    </a:ln>
                    <a:solidFill>
                      <a:sysClr val="windowText" lastClr="000000"/>
                    </a:solidFill>
                    <a:effectLst/>
                    <a:uLnTx/>
                    <a:uFillTx/>
                    <a:latin typeface="Trebuchet MS (cuerpo)"/>
                  </a:rPr>
                  <a:t>	</a:t>
                </a:r>
                <a:r>
                  <a:rPr lang="es-AR" sz="2200" cap="none" dirty="0">
                    <a:solidFill>
                      <a:sysClr val="windowText" lastClr="000000"/>
                    </a:solidFill>
                    <a:latin typeface="Trebuchet MS (cuerpo)"/>
                  </a:rPr>
                  <a:t>R</a:t>
                </a:r>
                <a:r>
                  <a:rPr kumimoji="0" lang="es-AR" sz="2200" b="0" i="0" u="none" strike="noStrike" kern="1200" cap="none" spc="0" normalizeH="0" baseline="0" noProof="0" dirty="0" err="1" smtClean="0">
                    <a:ln>
                      <a:noFill/>
                    </a:ln>
                    <a:solidFill>
                      <a:sysClr val="windowText" lastClr="000000"/>
                    </a:solidFill>
                    <a:effectLst/>
                    <a:uLnTx/>
                    <a:uFillTx/>
                    <a:latin typeface="Trebuchet MS (cuerpo)"/>
                  </a:rPr>
                  <a:t>eemplazando</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 en la fórmula</a:t>
                </a:r>
                <a:r>
                  <a:rPr kumimoji="0" lang="es-AR" sz="2200" b="0" i="0" u="none" strike="noStrike" kern="1200" cap="none" spc="0" normalizeH="0" noProof="0" dirty="0" smtClean="0">
                    <a:ln>
                      <a:noFill/>
                    </a:ln>
                    <a:solidFill>
                      <a:sysClr val="windowText" lastClr="000000"/>
                    </a:solidFill>
                    <a:effectLst/>
                    <a:uLnTx/>
                    <a:uFillTx/>
                    <a:latin typeface="Trebuchet MS (cuerpo)"/>
                  </a:rPr>
                  <a:t> </a:t>
                </a:r>
                <a14:m>
                  <m:oMath xmlns:m="http://schemas.openxmlformats.org/officeDocument/2006/math">
                    <m:sSubSup>
                      <m:sSubSupPr>
                        <m:ctrlPr>
                          <a:rPr lang="es-AR" sz="2200" i="1" cap="none">
                            <a:solidFill>
                              <a:sysClr val="windowText" lastClr="000000"/>
                            </a:solidFill>
                            <a:latin typeface="Cambria Math" panose="02040503050406030204" pitchFamily="18" charset="0"/>
                          </a:rPr>
                        </m:ctrlPr>
                      </m:sSubSupPr>
                      <m:e>
                        <m:r>
                          <a:rPr lang="es-ES" sz="2200" i="1" cap="none">
                            <a:solidFill>
                              <a:sysClr val="windowText" lastClr="000000"/>
                            </a:solidFill>
                            <a:latin typeface="Cambria Math"/>
                          </a:rPr>
                          <m:t>𝑠</m:t>
                        </m:r>
                      </m:e>
                      <m:sub>
                        <m:r>
                          <a:rPr lang="es-ES" sz="2200" i="1" cap="none">
                            <a:solidFill>
                              <a:sysClr val="windowText" lastClr="000000"/>
                            </a:solidFill>
                            <a:latin typeface="Cambria Math" panose="02040503050406030204" pitchFamily="18" charset="0"/>
                          </a:rPr>
                          <m:t>𝑋</m:t>
                        </m:r>
                      </m:sub>
                      <m:sup>
                        <m:r>
                          <a:rPr lang="es-ES" sz="2200" i="1" cap="none">
                            <a:solidFill>
                              <a:sysClr val="windowText" lastClr="000000"/>
                            </a:solidFill>
                            <a:latin typeface="Cambria Math"/>
                          </a:rPr>
                          <m:t>2</m:t>
                        </m:r>
                      </m:sup>
                    </m:sSubSup>
                  </m:oMath>
                </a14:m>
                <a:r>
                  <a:rPr lang="es-AR" sz="2200" cap="none" dirty="0">
                    <a:solidFill>
                      <a:sysClr val="windowText" lastClr="000000"/>
                    </a:solidFill>
                    <a:latin typeface="Trebuchet MS (cuerpo)"/>
                  </a:rPr>
                  <a:t>= </a:t>
                </a:r>
                <a14:m>
                  <m:oMath xmlns:m="http://schemas.openxmlformats.org/officeDocument/2006/math">
                    <m:nary>
                      <m:naryPr>
                        <m:chr m:val="∑"/>
                        <m:ctrlPr>
                          <a:rPr lang="es-ES" sz="2200" i="1" cap="none">
                            <a:solidFill>
                              <a:sysClr val="windowText" lastClr="000000"/>
                            </a:solidFill>
                            <a:latin typeface="Cambria Math" panose="02040503050406030204" pitchFamily="18" charset="0"/>
                          </a:rPr>
                        </m:ctrlPr>
                      </m:naryPr>
                      <m:sub>
                        <m:r>
                          <m:rPr>
                            <m:brk m:alnAt="23"/>
                          </m:rPr>
                          <a:rPr lang="es-ES" sz="2200" i="1" cap="none">
                            <a:solidFill>
                              <a:sysClr val="windowText" lastClr="000000"/>
                            </a:solidFill>
                            <a:latin typeface="Cambria Math"/>
                          </a:rPr>
                          <m:t>𝑖</m:t>
                        </m:r>
                        <m:r>
                          <a:rPr lang="es-ES" sz="2200" i="1" cap="none">
                            <a:solidFill>
                              <a:sysClr val="windowText" lastClr="000000"/>
                            </a:solidFill>
                            <a:latin typeface="Cambria Math"/>
                          </a:rPr>
                          <m:t>=1</m:t>
                        </m:r>
                      </m:sub>
                      <m:sup>
                        <m:r>
                          <a:rPr lang="es-ES" sz="2200" i="1" cap="none">
                            <a:solidFill>
                              <a:sysClr val="windowText" lastClr="000000"/>
                            </a:solidFill>
                            <a:latin typeface="Cambria Math"/>
                          </a:rPr>
                          <m:t>𝑛</m:t>
                        </m:r>
                      </m:sup>
                      <m:e>
                        <m:sSup>
                          <m:sSupPr>
                            <m:ctrlPr>
                              <a:rPr lang="es-ES" sz="2200" i="1" cap="none">
                                <a:solidFill>
                                  <a:sysClr val="windowText" lastClr="000000"/>
                                </a:solidFill>
                                <a:latin typeface="Cambria Math" panose="02040503050406030204" pitchFamily="18" charset="0"/>
                              </a:rPr>
                            </m:ctrlPr>
                          </m:sSupPr>
                          <m:e>
                            <m:r>
                              <a:rPr lang="es-ES" sz="2200" i="1" cap="none">
                                <a:solidFill>
                                  <a:sysClr val="windowText" lastClr="000000"/>
                                </a:solidFill>
                                <a:latin typeface="Cambria Math"/>
                              </a:rPr>
                              <m:t>(</m:t>
                            </m:r>
                            <m:sSub>
                              <m:sSubPr>
                                <m:ctrlPr>
                                  <a:rPr lang="es-ES" sz="2200" i="1" cap="none">
                                    <a:solidFill>
                                      <a:sysClr val="windowText" lastClr="000000"/>
                                    </a:solidFill>
                                    <a:latin typeface="Cambria Math" panose="02040503050406030204" pitchFamily="18" charset="0"/>
                                  </a:rPr>
                                </m:ctrlPr>
                              </m:sSubPr>
                              <m:e>
                                <m:r>
                                  <a:rPr lang="es-ES" sz="2200" i="1" cap="none">
                                    <a:solidFill>
                                      <a:sysClr val="windowText" lastClr="000000"/>
                                    </a:solidFill>
                                    <a:latin typeface="Cambria Math"/>
                                  </a:rPr>
                                  <m:t>𝑥</m:t>
                                </m:r>
                              </m:e>
                              <m:sub>
                                <m:r>
                                  <a:rPr lang="es-ES" sz="2200" i="1" cap="none">
                                    <a:solidFill>
                                      <a:sysClr val="windowText" lastClr="000000"/>
                                    </a:solidFill>
                                    <a:latin typeface="Cambria Math"/>
                                  </a:rPr>
                                  <m:t>𝑖</m:t>
                                </m:r>
                                <m:r>
                                  <a:rPr lang="es-ES" sz="2200" i="1" cap="none">
                                    <a:solidFill>
                                      <a:sysClr val="windowText" lastClr="000000"/>
                                    </a:solidFill>
                                    <a:latin typeface="Cambria Math"/>
                                  </a:rPr>
                                  <m:t>−</m:t>
                                </m:r>
                              </m:sub>
                            </m:sSub>
                            <m:acc>
                              <m:accPr>
                                <m:chr m:val="̅"/>
                                <m:ctrlPr>
                                  <a:rPr lang="es-AR" sz="2200" i="1" cap="none">
                                    <a:solidFill>
                                      <a:sysClr val="windowText" lastClr="000000"/>
                                    </a:solidFill>
                                    <a:latin typeface="Cambria Math" panose="02040503050406030204" pitchFamily="18" charset="0"/>
                                  </a:rPr>
                                </m:ctrlPr>
                              </m:accPr>
                              <m:e>
                                <m:r>
                                  <a:rPr lang="es-ES" sz="2200" i="1" cap="none">
                                    <a:solidFill>
                                      <a:sysClr val="windowText" lastClr="000000"/>
                                    </a:solidFill>
                                    <a:latin typeface="Cambria Math"/>
                                  </a:rPr>
                                  <m:t>𝑥</m:t>
                                </m:r>
                              </m:e>
                            </m:acc>
                            <m:r>
                              <a:rPr lang="es-ES" sz="2200" i="1" cap="none">
                                <a:solidFill>
                                  <a:sysClr val="windowText" lastClr="000000"/>
                                </a:solidFill>
                                <a:latin typeface="Cambria Math"/>
                              </a:rPr>
                              <m:t>)</m:t>
                            </m:r>
                          </m:e>
                          <m:sup>
                            <m:r>
                              <a:rPr lang="es-ES" sz="2200" i="1" cap="none">
                                <a:solidFill>
                                  <a:sysClr val="windowText" lastClr="000000"/>
                                </a:solidFill>
                                <a:latin typeface="Cambria Math"/>
                              </a:rPr>
                              <m:t>2</m:t>
                            </m:r>
                          </m:sup>
                        </m:sSup>
                        <m:r>
                          <a:rPr lang="es-ES" sz="2200" i="1" cap="none">
                            <a:solidFill>
                              <a:sysClr val="windowText" lastClr="000000"/>
                            </a:solidFill>
                            <a:latin typeface="Cambria Math"/>
                          </a:rPr>
                          <m:t> </m:t>
                        </m:r>
                      </m:e>
                    </m:nary>
                  </m:oMath>
                </a14:m>
                <a:r>
                  <a:rPr lang="es-AR" sz="2200" cap="none" dirty="0">
                    <a:solidFill>
                      <a:sysClr val="windowText" lastClr="000000"/>
                    </a:solidFill>
                    <a:latin typeface="Trebuchet MS (cuerpo)"/>
                  </a:rPr>
                  <a:t>/</a:t>
                </a:r>
                <a:r>
                  <a:rPr lang="es-ES" sz="2200" cap="none" dirty="0">
                    <a:solidFill>
                      <a:sysClr val="windowText" lastClr="000000"/>
                    </a:solidFill>
                    <a:latin typeface="Trebuchet MS (cuerpo)"/>
                  </a:rPr>
                  <a:t> (</a:t>
                </a:r>
                <a14:m>
                  <m:oMath xmlns:m="http://schemas.openxmlformats.org/officeDocument/2006/math">
                    <m:r>
                      <a:rPr lang="es-ES" sz="2200" i="1" cap="none">
                        <a:solidFill>
                          <a:sysClr val="windowText" lastClr="000000"/>
                        </a:solidFill>
                        <a:latin typeface="Cambria Math"/>
                      </a:rPr>
                      <m:t>𝑛</m:t>
                    </m:r>
                    <m:r>
                      <a:rPr lang="es-ES" sz="2200" i="1" cap="none">
                        <a:solidFill>
                          <a:sysClr val="windowText" lastClr="000000"/>
                        </a:solidFill>
                        <a:latin typeface="Cambria Math"/>
                      </a:rPr>
                      <m:t>−</m:t>
                    </m:r>
                  </m:oMath>
                </a14:m>
                <a:r>
                  <a:rPr lang="es-AR" sz="2200" cap="none" dirty="0">
                    <a:solidFill>
                      <a:sysClr val="windowText" lastClr="000000"/>
                    </a:solidFill>
                    <a:latin typeface="Trebuchet MS (cuerpo)"/>
                  </a:rPr>
                  <a:t>1</a:t>
                </a:r>
                <a:r>
                  <a:rPr lang="es-AR" sz="2200" cap="none" dirty="0" smtClean="0">
                    <a:solidFill>
                      <a:sysClr val="windowText" lastClr="000000"/>
                    </a:solidFill>
                    <a:latin typeface="Trebuchet MS (cuerpo)"/>
                  </a:rPr>
                  <a:t>), la varianza para el conjunto E resulta:</a:t>
                </a:r>
                <a:endParaRPr lang="es-AR" sz="2200" cap="none" dirty="0">
                  <a:solidFill>
                    <a:sysClr val="windowText" lastClr="000000"/>
                  </a:solidFill>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14:m>
                  <m:oMath xmlns:m="http://schemas.openxmlformats.org/officeDocument/2006/math">
                    <m:sSubSup>
                      <m:sSubSup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200" b="0" i="1" u="none" strike="noStrike" kern="1200" cap="none" spc="0" normalizeH="0" baseline="0" noProof="0" smtClean="0">
                            <a:ln>
                              <a:noFill/>
                            </a:ln>
                            <a:solidFill>
                              <a:sysClr val="windowText" lastClr="000000"/>
                            </a:solidFill>
                            <a:effectLst/>
                            <a:uLnTx/>
                            <a:uFillTx/>
                            <a:latin typeface="Cambria Math"/>
                          </a:rPr>
                          <m:t>𝑠</m:t>
                        </m:r>
                      </m:e>
                      <m:sub>
                        <m:r>
                          <a:rPr kumimoji="0" lang="es-ES" sz="2200" b="0" i="1" u="none" strike="noStrike" kern="1200" cap="none" spc="0" normalizeH="0" baseline="0" noProof="0">
                            <a:ln>
                              <a:noFill/>
                            </a:ln>
                            <a:solidFill>
                              <a:sysClr val="windowText" lastClr="000000"/>
                            </a:solidFill>
                            <a:effectLst/>
                            <a:uLnTx/>
                            <a:uFillTx/>
                            <a:latin typeface="Cambria Math"/>
                          </a:rPr>
                          <m:t>𝑥</m:t>
                        </m:r>
                      </m:sub>
                      <m:sup>
                        <m:r>
                          <a:rPr kumimoji="0" lang="es-ES" sz="22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200" b="0" i="0" u="none" strike="noStrike" kern="1200" cap="none" spc="0" normalizeH="0" baseline="0" noProof="0" dirty="0">
                    <a:ln>
                      <a:noFill/>
                    </a:ln>
                    <a:solidFill>
                      <a:sysClr val="windowText" lastClr="000000"/>
                    </a:solidFill>
                    <a:effectLst/>
                    <a:uLnTx/>
                    <a:uFillTx/>
                    <a:latin typeface="Trebuchet MS (cuerpo)"/>
                  </a:rPr>
                  <a:t>=</a:t>
                </a:r>
                <a:r>
                  <a:rPr kumimoji="0" lang="es-ES" sz="22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d>
                      <m:d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sSup>
                          <m:sSupPr>
                            <m:ctrlPr>
                              <a:rPr kumimoji="0" lang="es-ES" sz="22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smtClean="0">
                                <a:ln>
                                  <a:noFill/>
                                </a:ln>
                                <a:solidFill>
                                  <a:sysClr val="windowText" lastClr="000000"/>
                                </a:solidFill>
                                <a:effectLst/>
                                <a:uLnTx/>
                                <a:uFillTx/>
                                <a:latin typeface="Cambria Math"/>
                              </a:rPr>
                              <m:t>(−5)</m:t>
                            </m:r>
                          </m:e>
                          <m:sup>
                            <m:r>
                              <a:rPr kumimoji="0" lang="es-ES" sz="2200" b="0" i="1" u="none" strike="noStrike" kern="1200" cap="none" spc="0" normalizeH="0" baseline="0" noProof="0" smtClean="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4</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1</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3</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7</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e>
                    </m:d>
                  </m:oMath>
                </a14:m>
                <a:r>
                  <a:rPr kumimoji="0" lang="es-AR" sz="2200" b="0" i="0" u="none" strike="noStrike" kern="1200" cap="none" spc="0" normalizeH="0" baseline="0" noProof="0" dirty="0">
                    <a:ln>
                      <a:noFill/>
                    </a:ln>
                    <a:solidFill>
                      <a:sysClr val="windowText" lastClr="000000"/>
                    </a:solidFill>
                    <a:effectLst/>
                    <a:uLnTx/>
                    <a:uFillTx/>
                    <a:latin typeface="Trebuchet MS (cuerpo)"/>
                  </a:rPr>
                  <a:t> / 4</a:t>
                </a:r>
                <a:r>
                  <a:rPr kumimoji="0" lang="es-ES" sz="22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r>
                      <a:rPr kumimoji="0" lang="es-ES" sz="2200" b="0" i="1" u="none" strike="noStrike" kern="1200" cap="none" spc="0" normalizeH="0" baseline="0" noProof="0" dirty="0">
                        <a:ln>
                          <a:noFill/>
                        </a:ln>
                        <a:solidFill>
                          <a:sysClr val="windowText" lastClr="000000"/>
                        </a:solidFill>
                        <a:effectLst/>
                        <a:uLnTx/>
                        <a:uFillTx/>
                        <a:latin typeface="Cambria Math"/>
                      </a:rPr>
                      <m:t>=</m:t>
                    </m:r>
                    <m:f>
                      <m:fPr>
                        <m:ctrlPr>
                          <a:rPr kumimoji="0" lang="es-ES" sz="2200" b="0" i="1" u="none" strike="noStrike" kern="1200" cap="none" spc="0" normalizeH="0" baseline="0" noProof="0" dirty="0">
                            <a:ln>
                              <a:noFill/>
                            </a:ln>
                            <a:solidFill>
                              <a:sysClr val="windowText" lastClr="000000"/>
                            </a:solidFill>
                            <a:effectLst/>
                            <a:uLnTx/>
                            <a:uFillTx/>
                            <a:latin typeface="Cambria Math" panose="02040503050406030204" pitchFamily="18" charset="0"/>
                          </a:rPr>
                        </m:ctrlPr>
                      </m:fPr>
                      <m:num>
                        <m:r>
                          <a:rPr kumimoji="0" lang="es-ES" sz="2200" b="0" i="1" u="none" strike="noStrike" kern="1200" cap="none" spc="0" normalizeH="0" baseline="0" noProof="0" dirty="0" smtClean="0">
                            <a:ln>
                              <a:noFill/>
                            </a:ln>
                            <a:solidFill>
                              <a:sysClr val="windowText" lastClr="000000"/>
                            </a:solidFill>
                            <a:effectLst/>
                            <a:uLnTx/>
                            <a:uFillTx/>
                            <a:latin typeface="Cambria Math"/>
                          </a:rPr>
                          <m:t>100</m:t>
                        </m:r>
                      </m:num>
                      <m:den>
                        <m:r>
                          <a:rPr kumimoji="0" lang="es-ES" sz="2200" b="0" i="1" u="none" strike="noStrike" kern="1200" cap="none" spc="0" normalizeH="0" baseline="0" noProof="0" dirty="0" smtClean="0">
                            <a:ln>
                              <a:noFill/>
                            </a:ln>
                            <a:solidFill>
                              <a:sysClr val="windowText" lastClr="000000"/>
                            </a:solidFill>
                            <a:effectLst/>
                            <a:uLnTx/>
                            <a:uFillTx/>
                            <a:latin typeface="Cambria Math"/>
                          </a:rPr>
                          <m:t>4</m:t>
                        </m:r>
                      </m:den>
                    </m:f>
                    <m:r>
                      <a:rPr kumimoji="0" lang="es-ES" sz="2200" b="0" i="1" u="none" strike="noStrike" kern="1200" cap="none" spc="0" normalizeH="0" baseline="0" noProof="0" dirty="0">
                        <a:ln>
                          <a:noFill/>
                        </a:ln>
                        <a:solidFill>
                          <a:sysClr val="windowText" lastClr="000000"/>
                        </a:solidFill>
                        <a:effectLst/>
                        <a:uLnTx/>
                        <a:uFillTx/>
                        <a:latin typeface="Cambria Math"/>
                      </a:rPr>
                      <m:t>= </m:t>
                    </m:r>
                  </m:oMath>
                </a14:m>
                <a:r>
                  <a:rPr kumimoji="0" lang="es-AR" sz="2200" b="0" i="0" u="none" strike="noStrike" kern="1200" cap="none" spc="0" normalizeH="0" baseline="0" noProof="0" dirty="0">
                    <a:ln>
                      <a:noFill/>
                    </a:ln>
                    <a:solidFill>
                      <a:sysClr val="windowText" lastClr="000000"/>
                    </a:solidFill>
                    <a:effectLst/>
                    <a:uLnTx/>
                    <a:uFillTx/>
                    <a:latin typeface="Trebuchet MS (cuerpo)"/>
                  </a:rPr>
                  <a:t>25</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smtClean="0">
                    <a:ln>
                      <a:noFill/>
                    </a:ln>
                    <a:solidFill>
                      <a:sysClr val="windowText" lastClr="000000"/>
                    </a:solidFill>
                    <a:effectLst/>
                    <a:uLnTx/>
                    <a:uFillTx/>
                    <a:latin typeface="Trebuchet MS (cuerpo)"/>
                  </a:rPr>
                  <a:t>y para </a:t>
                </a:r>
                <a:r>
                  <a:rPr kumimoji="0" lang="es-AR" sz="2200" b="0" i="0" u="none" strike="noStrike" kern="1200" cap="none" spc="0" normalizeH="0" baseline="0" noProof="0" dirty="0">
                    <a:ln>
                      <a:noFill/>
                    </a:ln>
                    <a:solidFill>
                      <a:sysClr val="windowText" lastClr="000000"/>
                    </a:solidFill>
                    <a:effectLst/>
                    <a:uLnTx/>
                    <a:uFillTx/>
                    <a:latin typeface="Trebuchet MS (cuerpo)"/>
                  </a:rPr>
                  <a:t>el conjunto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F:</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14:m>
                  <m:oMath xmlns:m="http://schemas.openxmlformats.org/officeDocument/2006/math">
                    <m:sSubSup>
                      <m:sSubSupPr>
                        <m:ctrlPr>
                          <a:rPr kumimoji="0" lang="es-AR"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200" b="0" i="1" u="none" strike="noStrike" kern="1200" cap="none" spc="0" normalizeH="0" baseline="0" noProof="0" smtClean="0">
                            <a:ln>
                              <a:noFill/>
                            </a:ln>
                            <a:solidFill>
                              <a:sysClr val="windowText" lastClr="000000"/>
                            </a:solidFill>
                            <a:effectLst/>
                            <a:uLnTx/>
                            <a:uFillTx/>
                            <a:latin typeface="Cambria Math"/>
                          </a:rPr>
                          <m:t>𝑠</m:t>
                        </m:r>
                      </m:e>
                      <m:sub>
                        <m:r>
                          <a:rPr kumimoji="0" lang="es-ES" sz="2200" b="0" i="1" u="none" strike="noStrike" kern="1200" cap="none" spc="0" normalizeH="0" baseline="0" noProof="0">
                            <a:ln>
                              <a:noFill/>
                            </a:ln>
                            <a:solidFill>
                              <a:sysClr val="windowText" lastClr="000000"/>
                            </a:solidFill>
                            <a:effectLst/>
                            <a:uLnTx/>
                            <a:uFillTx/>
                            <a:latin typeface="Cambria Math"/>
                          </a:rPr>
                          <m:t>𝑥</m:t>
                        </m:r>
                      </m:sub>
                      <m:sup>
                        <m:r>
                          <a:rPr kumimoji="0" lang="es-ES" sz="22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200" b="0" i="0" u="none" strike="noStrike" kern="1200" cap="none" spc="0" normalizeH="0" baseline="0" noProof="0" dirty="0">
                    <a:ln>
                      <a:noFill/>
                    </a:ln>
                    <a:solidFill>
                      <a:sysClr val="windowText" lastClr="000000"/>
                    </a:solidFill>
                    <a:effectLst/>
                    <a:uLnTx/>
                    <a:uFillTx/>
                    <a:latin typeface="Trebuchet MS (cuerpo)"/>
                  </a:rPr>
                  <a:t>=</a:t>
                </a:r>
                <a:r>
                  <a:rPr kumimoji="0" lang="es-ES" sz="22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d>
                      <m:d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2</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1</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0</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1</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r>
                          <a:rPr kumimoji="0" lang="es-ES" sz="2200" b="0" i="1" u="none" strike="noStrike" kern="1200" cap="none" spc="0" normalizeH="0" baseline="0" noProof="0">
                            <a:ln>
                              <a:noFill/>
                            </a:ln>
                            <a:solidFill>
                              <a:sysClr val="windowText" lastClr="000000"/>
                            </a:solidFill>
                            <a:effectLst/>
                            <a:uLnTx/>
                            <a:uFillTx/>
                            <a:latin typeface="Cambria Math"/>
                          </a:rPr>
                          <m:t>+</m:t>
                        </m:r>
                        <m:sSup>
                          <m:sSupPr>
                            <m:ctrlPr>
                              <a:rPr kumimoji="0" lang="es-ES" sz="22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200" b="0" i="1" u="none" strike="noStrike" kern="1200" cap="none" spc="0" normalizeH="0" baseline="0" noProof="0">
                                <a:ln>
                                  <a:noFill/>
                                </a:ln>
                                <a:solidFill>
                                  <a:sysClr val="windowText" lastClr="000000"/>
                                </a:solidFill>
                                <a:effectLst/>
                                <a:uLnTx/>
                                <a:uFillTx/>
                                <a:latin typeface="Cambria Math"/>
                              </a:rPr>
                              <m:t>(</m:t>
                            </m:r>
                            <m:r>
                              <a:rPr kumimoji="0" lang="es-ES" sz="2200" b="0" i="1" u="none" strike="noStrike" kern="1200" cap="none" spc="0" normalizeH="0" baseline="0" noProof="0" smtClean="0">
                                <a:ln>
                                  <a:noFill/>
                                </a:ln>
                                <a:solidFill>
                                  <a:sysClr val="windowText" lastClr="000000"/>
                                </a:solidFill>
                                <a:effectLst/>
                                <a:uLnTx/>
                                <a:uFillTx/>
                                <a:latin typeface="Cambria Math"/>
                              </a:rPr>
                              <m:t>2</m:t>
                            </m:r>
                            <m:r>
                              <a:rPr kumimoji="0" lang="es-ES" sz="2200" b="0" i="1" u="none" strike="noStrike" kern="1200" cap="none" spc="0" normalizeH="0" baseline="0" noProof="0">
                                <a:ln>
                                  <a:noFill/>
                                </a:ln>
                                <a:solidFill>
                                  <a:sysClr val="windowText" lastClr="000000"/>
                                </a:solidFill>
                                <a:effectLst/>
                                <a:uLnTx/>
                                <a:uFillTx/>
                                <a:latin typeface="Cambria Math"/>
                              </a:rPr>
                              <m:t>)</m:t>
                            </m:r>
                          </m:e>
                          <m:sup>
                            <m:r>
                              <a:rPr kumimoji="0" lang="es-ES" sz="2200" b="0" i="1" u="none" strike="noStrike" kern="1200" cap="none" spc="0" normalizeH="0" baseline="0" noProof="0">
                                <a:ln>
                                  <a:noFill/>
                                </a:ln>
                                <a:solidFill>
                                  <a:sysClr val="windowText" lastClr="000000"/>
                                </a:solidFill>
                                <a:effectLst/>
                                <a:uLnTx/>
                                <a:uFillTx/>
                                <a:latin typeface="Cambria Math"/>
                              </a:rPr>
                              <m:t>2</m:t>
                            </m:r>
                          </m:sup>
                        </m:sSup>
                      </m:e>
                    </m:d>
                  </m:oMath>
                </a14:m>
                <a:r>
                  <a:rPr kumimoji="0" lang="es-AR" sz="2200" b="0" i="0" u="none" strike="noStrike" kern="1200" cap="none" spc="0" normalizeH="0" baseline="0" noProof="0" dirty="0">
                    <a:ln>
                      <a:noFill/>
                    </a:ln>
                    <a:solidFill>
                      <a:sysClr val="windowText" lastClr="000000"/>
                    </a:solidFill>
                    <a:effectLst/>
                    <a:uLnTx/>
                    <a:uFillTx/>
                    <a:latin typeface="Trebuchet MS (cuerpo)"/>
                  </a:rPr>
                  <a:t> / 4</a:t>
                </a:r>
                <a:r>
                  <a:rPr kumimoji="0" lang="es-ES" sz="22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r>
                      <a:rPr kumimoji="0" lang="es-ES" sz="2200" b="0" i="1" u="none" strike="noStrike" kern="1200" cap="none" spc="0" normalizeH="0" baseline="0" noProof="0" dirty="0">
                        <a:ln>
                          <a:noFill/>
                        </a:ln>
                        <a:solidFill>
                          <a:sysClr val="windowText" lastClr="000000"/>
                        </a:solidFill>
                        <a:effectLst/>
                        <a:uLnTx/>
                        <a:uFillTx/>
                        <a:latin typeface="Cambria Math"/>
                      </a:rPr>
                      <m:t>=</m:t>
                    </m:r>
                    <m:f>
                      <m:fPr>
                        <m:ctrlPr>
                          <a:rPr kumimoji="0" lang="es-ES" sz="2200" b="0" i="1" u="none" strike="noStrike" kern="1200" cap="none" spc="0" normalizeH="0" baseline="0" noProof="0" dirty="0">
                            <a:ln>
                              <a:noFill/>
                            </a:ln>
                            <a:solidFill>
                              <a:sysClr val="windowText" lastClr="000000"/>
                            </a:solidFill>
                            <a:effectLst/>
                            <a:uLnTx/>
                            <a:uFillTx/>
                            <a:latin typeface="Cambria Math" panose="02040503050406030204" pitchFamily="18" charset="0"/>
                          </a:rPr>
                        </m:ctrlPr>
                      </m:fPr>
                      <m:num>
                        <m:r>
                          <a:rPr kumimoji="0" lang="es-ES" sz="2200" b="0" i="1" u="none" strike="noStrike" kern="1200" cap="none" spc="0" normalizeH="0" baseline="0" noProof="0" dirty="0">
                            <a:ln>
                              <a:noFill/>
                            </a:ln>
                            <a:solidFill>
                              <a:sysClr val="windowText" lastClr="000000"/>
                            </a:solidFill>
                            <a:effectLst/>
                            <a:uLnTx/>
                            <a:uFillTx/>
                            <a:latin typeface="Cambria Math"/>
                          </a:rPr>
                          <m:t>10</m:t>
                        </m:r>
                      </m:num>
                      <m:den>
                        <m:r>
                          <a:rPr kumimoji="0" lang="es-ES" sz="2200" b="0" i="1" u="none" strike="noStrike" kern="1200" cap="none" spc="0" normalizeH="0" baseline="0" noProof="0" dirty="0" smtClean="0">
                            <a:ln>
                              <a:noFill/>
                            </a:ln>
                            <a:solidFill>
                              <a:sysClr val="windowText" lastClr="000000"/>
                            </a:solidFill>
                            <a:effectLst/>
                            <a:uLnTx/>
                            <a:uFillTx/>
                            <a:latin typeface="Cambria Math"/>
                          </a:rPr>
                          <m:t>4</m:t>
                        </m:r>
                      </m:den>
                    </m:f>
                    <m:r>
                      <a:rPr kumimoji="0" lang="es-ES" sz="2200" b="0" i="1" u="none" strike="noStrike" kern="1200" cap="none" spc="0" normalizeH="0" baseline="0" noProof="0" dirty="0">
                        <a:ln>
                          <a:noFill/>
                        </a:ln>
                        <a:solidFill>
                          <a:sysClr val="windowText" lastClr="000000"/>
                        </a:solidFill>
                        <a:effectLst/>
                        <a:uLnTx/>
                        <a:uFillTx/>
                        <a:latin typeface="Cambria Math"/>
                      </a:rPr>
                      <m:t>= </m:t>
                    </m:r>
                  </m:oMath>
                </a14:m>
                <a:r>
                  <a:rPr kumimoji="0" lang="es-AR" sz="2200" b="0" i="0" u="none" strike="noStrike" kern="1200" cap="none" spc="0" normalizeH="0" baseline="0" noProof="0" dirty="0">
                    <a:ln>
                      <a:noFill/>
                    </a:ln>
                    <a:solidFill>
                      <a:sysClr val="windowText" lastClr="000000"/>
                    </a:solidFill>
                    <a:effectLst/>
                    <a:uLnTx/>
                    <a:uFillTx/>
                    <a:latin typeface="Trebuchet MS (cuerpo)"/>
                  </a:rPr>
                  <a:t>2,5</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200" b="0" i="0" u="none" strike="noStrike" kern="1200" cap="none" spc="0" normalizeH="0" baseline="0" noProof="0" dirty="0" smtClean="0">
                    <a:ln>
                      <a:noFill/>
                    </a:ln>
                    <a:solidFill>
                      <a:sysClr val="windowText" lastClr="000000"/>
                    </a:solidFill>
                    <a:effectLst/>
                    <a:uLnTx/>
                    <a:uFillTx/>
                    <a:latin typeface="Trebuchet MS (cuerpo)"/>
                  </a:rPr>
                  <a:t>	La serie </a:t>
                </a:r>
                <a:r>
                  <a:rPr kumimoji="0" lang="es-AR" sz="2200" b="0" i="0" u="none" strike="noStrike" kern="1200" cap="none" spc="0" normalizeH="0" baseline="0" noProof="0" dirty="0">
                    <a:ln>
                      <a:noFill/>
                    </a:ln>
                    <a:solidFill>
                      <a:sysClr val="windowText" lastClr="000000"/>
                    </a:solidFill>
                    <a:effectLst/>
                    <a:uLnTx/>
                    <a:uFillTx/>
                    <a:latin typeface="Trebuchet MS (cuerpo)"/>
                  </a:rPr>
                  <a:t>E presenta mayor variabilidad en las puntuaciones que el conjunto F, es decir, el conjunto de puntuaciones </a:t>
                </a:r>
                <a:r>
                  <a:rPr kumimoji="0" lang="es-AR" sz="2200" b="0" i="0" u="none" strike="noStrike" kern="1200" cap="none" spc="0" normalizeH="0" baseline="0" noProof="0" dirty="0" smtClean="0">
                    <a:ln>
                      <a:noFill/>
                    </a:ln>
                    <a:solidFill>
                      <a:sysClr val="windowText" lastClr="000000"/>
                    </a:solidFill>
                    <a:effectLst/>
                    <a:uLnTx/>
                    <a:uFillTx/>
                    <a:latin typeface="Trebuchet MS (cuerpo)"/>
                  </a:rPr>
                  <a:t>E </a:t>
                </a:r>
                <a:r>
                  <a:rPr kumimoji="0" lang="es-AR" sz="2200" b="0" i="0" u="none" strike="noStrike" kern="1200" cap="none" spc="0" normalizeH="0" baseline="0" noProof="0" dirty="0">
                    <a:ln>
                      <a:noFill/>
                    </a:ln>
                    <a:solidFill>
                      <a:sysClr val="windowText" lastClr="000000"/>
                    </a:solidFill>
                    <a:effectLst/>
                    <a:uLnTx/>
                    <a:uFillTx/>
                    <a:latin typeface="Trebuchet MS (cuerpo)"/>
                  </a:rPr>
                  <a:t>es más heterogéneo.</a:t>
                </a:r>
              </a:p>
            </p:txBody>
          </p:sp>
        </mc:Choice>
        <mc:Fallback xmlns="">
          <p:sp>
            <p:nvSpPr>
              <p:cNvPr id="3" name="Marcador de contenido 2">
                <a:extLst>
                  <a:ext uri="{FF2B5EF4-FFF2-40B4-BE49-F238E27FC236}">
                    <a16:creationId xmlns:a16="http://schemas.microsoft.com/office/drawing/2014/main" id="{A7599D6B-BA5C-4BF4-BD72-4BAEE174763D}"/>
                  </a:ext>
                </a:extLst>
              </p:cNvPr>
              <p:cNvSpPr txBox="1">
                <a:spLocks noRot="1" noChangeAspect="1" noMove="1" noResize="1" noEditPoints="1" noAdjustHandles="1" noChangeArrowheads="1" noChangeShapeType="1" noTextEdit="1"/>
              </p:cNvSpPr>
              <p:nvPr/>
            </p:nvSpPr>
            <p:spPr>
              <a:xfrm>
                <a:off x="175710" y="175489"/>
                <a:ext cx="11736890" cy="5777499"/>
              </a:xfrm>
              <a:prstGeom prst="rect">
                <a:avLst/>
              </a:prstGeom>
              <a:blipFill>
                <a:blip r:embed="rId2"/>
                <a:stretch>
                  <a:fillRect l="-675" t="-105"/>
                </a:stretch>
              </a:blipFill>
            </p:spPr>
            <p:txBody>
              <a:bodyPr/>
              <a:lstStyle/>
              <a:p>
                <a:r>
                  <a:rPr lang="es-ES">
                    <a:noFill/>
                  </a:rPr>
                  <a:t> </a:t>
                </a:r>
              </a:p>
            </p:txBody>
          </p:sp>
        </mc:Fallback>
      </mc:AlternateContent>
      <p:sp>
        <p:nvSpPr>
          <p:cNvPr id="4" name="7 Rectángulo"/>
          <p:cNvSpPr/>
          <p:nvPr/>
        </p:nvSpPr>
        <p:spPr>
          <a:xfrm>
            <a:off x="8407399" y="5952989"/>
            <a:ext cx="3607007" cy="80021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La Varianza</a:t>
            </a:r>
            <a:endPar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40631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Marcador de contenido 2">
                <a:extLst>
                  <a:ext uri="{FF2B5EF4-FFF2-40B4-BE49-F238E27FC236}">
                    <a16:creationId xmlns:a16="http://schemas.microsoft.com/office/drawing/2014/main" id="{3E0C16D5-64CB-41F5-A09D-DEB39BB60CA3}"/>
                  </a:ext>
                </a:extLst>
              </p:cNvPr>
              <p:cNvSpPr txBox="1">
                <a:spLocks/>
              </p:cNvSpPr>
              <p:nvPr/>
            </p:nvSpPr>
            <p:spPr>
              <a:xfrm>
                <a:off x="838200" y="736847"/>
                <a:ext cx="10515600" cy="54401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400" b="0" i="0" u="none" strike="noStrike" kern="1200" cap="none" spc="0" normalizeH="0" baseline="0" noProof="0" dirty="0" smtClean="0">
                    <a:ln>
                      <a:noFill/>
                    </a:ln>
                    <a:solidFill>
                      <a:sysClr val="windowText" lastClr="000000"/>
                    </a:solidFill>
                    <a:effectLst/>
                    <a:uLnTx/>
                    <a:uFillTx/>
                    <a:latin typeface="Trebuchet MS (cuerpo)"/>
                  </a:rPr>
                  <a:t>1-</a:t>
                </a:r>
                <a:r>
                  <a:rPr kumimoji="0" lang="es-ES" sz="2400" b="0" i="0" u="none" strike="noStrike" kern="1200" cap="none" spc="0" normalizeH="0" noProof="0" dirty="0" smtClean="0">
                    <a:ln>
                      <a:noFill/>
                    </a:ln>
                    <a:solidFill>
                      <a:sysClr val="windowText" lastClr="000000"/>
                    </a:solidFill>
                    <a:effectLst/>
                    <a:uLnTx/>
                    <a:uFillTx/>
                    <a:latin typeface="Trebuchet MS (cuerpo)"/>
                  </a:rPr>
                  <a:t> L</a:t>
                </a:r>
                <a:r>
                  <a:rPr kumimoji="0" lang="es-ES" sz="2400" b="0" i="0" u="none" strike="noStrike" kern="1200" cap="none" spc="0" normalizeH="0" baseline="0" noProof="0" dirty="0" smtClean="0">
                    <a:ln>
                      <a:noFill/>
                    </a:ln>
                    <a:solidFill>
                      <a:sysClr val="windowText" lastClr="000000"/>
                    </a:solidFill>
                    <a:effectLst/>
                    <a:uLnTx/>
                    <a:uFillTx/>
                    <a:latin typeface="Trebuchet MS (cuerpo)"/>
                  </a:rPr>
                  <a:t>a </a:t>
                </a:r>
                <a:r>
                  <a:rPr kumimoji="0" lang="es-ES" sz="2400" b="0" i="0" u="none" strike="noStrike" kern="1200" cap="none" spc="0" normalizeH="0" baseline="0" noProof="0" dirty="0">
                    <a:ln>
                      <a:noFill/>
                    </a:ln>
                    <a:solidFill>
                      <a:sysClr val="windowText" lastClr="000000"/>
                    </a:solidFill>
                    <a:effectLst/>
                    <a:uLnTx/>
                    <a:uFillTx/>
                    <a:latin typeface="Trebuchet MS (cuerpo)"/>
                  </a:rPr>
                  <a:t>varianza es un valor no negativo.</a:t>
                </a:r>
              </a:p>
              <a:p>
                <a:pPr marL="0" lvl="0" indent="0">
                  <a:buClr>
                    <a:sysClr val="windowText" lastClr="000000"/>
                  </a:buClr>
                  <a:buNone/>
                  <a:defRPr/>
                </a:pPr>
                <a:r>
                  <a:rPr kumimoji="0" lang="es-ES" sz="2400" b="0" i="0" u="none" strike="noStrike" kern="1200" cap="none" spc="0" normalizeH="0" baseline="0" noProof="0" dirty="0" smtClean="0">
                    <a:ln>
                      <a:noFill/>
                    </a:ln>
                    <a:solidFill>
                      <a:sysClr val="windowText" lastClr="000000"/>
                    </a:solidFill>
                    <a:effectLst/>
                    <a:uLnTx/>
                    <a:uFillTx/>
                    <a:latin typeface="Trebuchet MS (cuerpo)"/>
                  </a:rPr>
                  <a:t>2-</a:t>
                </a:r>
                <a:r>
                  <a:rPr kumimoji="0" lang="es-ES" sz="2400" b="0" i="0" u="none" strike="noStrike" kern="1200" cap="none" spc="0" normalizeH="0" noProof="0" dirty="0" smtClean="0">
                    <a:ln>
                      <a:noFill/>
                    </a:ln>
                    <a:solidFill>
                      <a:sysClr val="windowText" lastClr="000000"/>
                    </a:solidFill>
                    <a:effectLst/>
                    <a:uLnTx/>
                    <a:uFillTx/>
                    <a:latin typeface="Trebuchet MS (cuerpo)"/>
                  </a:rPr>
                  <a:t> L</a:t>
                </a:r>
                <a:r>
                  <a:rPr kumimoji="0" lang="es-ES" sz="2400" b="0" i="0" u="none" strike="noStrike" kern="1200" cap="none" spc="0" normalizeH="0" baseline="0" noProof="0" dirty="0" smtClean="0">
                    <a:ln>
                      <a:noFill/>
                    </a:ln>
                    <a:solidFill>
                      <a:sysClr val="windowText" lastClr="000000"/>
                    </a:solidFill>
                    <a:effectLst/>
                    <a:uLnTx/>
                    <a:uFillTx/>
                    <a:latin typeface="Trebuchet MS (cuerpo)"/>
                  </a:rPr>
                  <a:t>a </a:t>
                </a:r>
                <a:r>
                  <a:rPr kumimoji="0" lang="es-ES" sz="2400" b="0" i="0" u="none" strike="noStrike" kern="1200" cap="none" spc="0" normalizeH="0" baseline="0" noProof="0" dirty="0">
                    <a:ln>
                      <a:noFill/>
                    </a:ln>
                    <a:solidFill>
                      <a:sysClr val="windowText" lastClr="000000"/>
                    </a:solidFill>
                    <a:effectLst/>
                    <a:uLnTx/>
                    <a:uFillTx/>
                    <a:latin typeface="Trebuchet MS (cuerpo)"/>
                  </a:rPr>
                  <a:t>varianza de una </a:t>
                </a:r>
                <a:r>
                  <a:rPr kumimoji="0" lang="es-ES" sz="2400" b="0" i="0" u="none" strike="noStrike" kern="1200" cap="none" spc="0" normalizeH="0" baseline="0" noProof="0" dirty="0" smtClean="0">
                    <a:ln>
                      <a:noFill/>
                    </a:ln>
                    <a:solidFill>
                      <a:sysClr val="windowText" lastClr="000000"/>
                    </a:solidFill>
                    <a:effectLst/>
                    <a:uLnTx/>
                    <a:uFillTx/>
                    <a:latin typeface="Trebuchet MS (cuerpo)"/>
                  </a:rPr>
                  <a:t>constante</a:t>
                </a:r>
                <a:r>
                  <a:rPr kumimoji="0" lang="es-ES" sz="2400" b="0" i="0" u="none" strike="noStrike" kern="1200" cap="none" spc="0" normalizeH="0" noProof="0" dirty="0" smtClean="0">
                    <a:ln>
                      <a:noFill/>
                    </a:ln>
                    <a:solidFill>
                      <a:sysClr val="windowText" lastClr="000000"/>
                    </a:solidFill>
                    <a:effectLst/>
                    <a:uLnTx/>
                    <a:uFillTx/>
                    <a:latin typeface="Trebuchet MS (cuerpo)"/>
                  </a:rPr>
                  <a:t> (llamémosla </a:t>
                </a:r>
                <a:r>
                  <a:rPr lang="es-ES" sz="2400" i="1" cap="none" dirty="0" smtClean="0">
                    <a:solidFill>
                      <a:sysClr val="windowText" lastClr="000000"/>
                    </a:solidFill>
                    <a:latin typeface="Times New Roman" panose="02020603050405020304" pitchFamily="18" charset="0"/>
                    <a:cs typeface="Times New Roman" panose="02020603050405020304" pitchFamily="18" charset="0"/>
                  </a:rPr>
                  <a:t>k</a:t>
                </a:r>
                <a:r>
                  <a:rPr lang="es-ES" sz="2400" cap="none" dirty="0" smtClean="0">
                    <a:solidFill>
                      <a:sysClr val="windowText" lastClr="000000"/>
                    </a:solidFill>
                    <a:latin typeface="Trebuchet MS (cuerpo)"/>
                  </a:rPr>
                  <a:t>) </a:t>
                </a:r>
                <a:r>
                  <a:rPr kumimoji="0" lang="es-ES" sz="2400" b="0" i="0" u="none" strike="noStrike" kern="1200" cap="none" spc="0" normalizeH="0" baseline="0" noProof="0" dirty="0" smtClean="0">
                    <a:ln>
                      <a:noFill/>
                    </a:ln>
                    <a:solidFill>
                      <a:sysClr val="windowText" lastClr="000000"/>
                    </a:solidFill>
                    <a:effectLst/>
                    <a:uLnTx/>
                    <a:uFillTx/>
                    <a:latin typeface="Trebuchet MS (cuerpo)"/>
                  </a:rPr>
                  <a:t>es cero: V(</a:t>
                </a:r>
                <a:r>
                  <a:rPr lang="es-ES" sz="2400" i="1" cap="none" dirty="0">
                    <a:solidFill>
                      <a:sysClr val="windowText" lastClr="000000"/>
                    </a:solidFill>
                    <a:latin typeface="Times New Roman" panose="02020603050405020304" pitchFamily="18" charset="0"/>
                    <a:cs typeface="Times New Roman" panose="02020603050405020304" pitchFamily="18" charset="0"/>
                  </a:rPr>
                  <a:t>k</a:t>
                </a:r>
                <a:r>
                  <a:rPr kumimoji="0" lang="es-ES" sz="2400" b="0" i="0" u="none" strike="noStrike" kern="1200" cap="none" spc="0" normalizeH="0" baseline="0" noProof="0" dirty="0" smtClean="0">
                    <a:ln>
                      <a:noFill/>
                    </a:ln>
                    <a:solidFill>
                      <a:sysClr val="windowText" lastClr="000000"/>
                    </a:solidFill>
                    <a:effectLst/>
                    <a:uLnTx/>
                    <a:uFillTx/>
                    <a:latin typeface="Trebuchet MS (cuerpo)"/>
                  </a:rPr>
                  <a:t>) = 0.</a:t>
                </a:r>
                <a:endParaRPr kumimoji="0" lang="es-ES" sz="2400" b="0" i="0" u="none" strike="noStrike" kern="1200" cap="none" spc="0" normalizeH="0" baseline="0" noProof="0" dirty="0">
                  <a:ln>
                    <a:noFill/>
                  </a:ln>
                  <a:solidFill>
                    <a:sysClr val="windowText" lastClr="000000"/>
                  </a:solidFill>
                  <a:effectLst/>
                  <a:uLnTx/>
                  <a:uFillTx/>
                  <a:latin typeface="Trebuchet MS (cuerpo)"/>
                </a:endParaRPr>
              </a:p>
              <a:p>
                <a:pPr marL="358775" marR="0" lvl="0" indent="-358775"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400" b="0" i="0" u="none" strike="noStrike" kern="1200" cap="none" spc="0" normalizeH="0" baseline="0" noProof="0" dirty="0" smtClean="0">
                    <a:ln>
                      <a:noFill/>
                    </a:ln>
                    <a:solidFill>
                      <a:sysClr val="windowText" lastClr="000000"/>
                    </a:solidFill>
                    <a:effectLst/>
                    <a:uLnTx/>
                    <a:uFillTx/>
                    <a:latin typeface="Trebuchet MS (cuerpo)"/>
                  </a:rPr>
                  <a:t>3-</a:t>
                </a:r>
                <a:r>
                  <a:rPr kumimoji="0" lang="es-ES" sz="2400" b="0" i="0" u="none" strike="noStrike" kern="1200" cap="none" spc="0" normalizeH="0" noProof="0" dirty="0" smtClean="0">
                    <a:ln>
                      <a:noFill/>
                    </a:ln>
                    <a:solidFill>
                      <a:sysClr val="windowText" lastClr="000000"/>
                    </a:solidFill>
                    <a:effectLst/>
                    <a:uLnTx/>
                    <a:uFillTx/>
                    <a:latin typeface="Trebuchet MS (cuerpo)"/>
                  </a:rPr>
                  <a:t> S</a:t>
                </a:r>
                <a:r>
                  <a:rPr kumimoji="0" lang="es-ES" sz="2400" b="0" i="0" u="none" strike="noStrike" kern="1200" cap="none" spc="0" normalizeH="0" baseline="0" noProof="0" dirty="0" smtClean="0">
                    <a:ln>
                      <a:noFill/>
                    </a:ln>
                    <a:solidFill>
                      <a:sysClr val="windowText" lastClr="000000"/>
                    </a:solidFill>
                    <a:effectLst/>
                    <a:uLnTx/>
                    <a:uFillTx/>
                    <a:latin typeface="Trebuchet MS (cuerpo)"/>
                  </a:rPr>
                  <a:t>i </a:t>
                </a:r>
                <a:r>
                  <a:rPr kumimoji="0" lang="es-ES" sz="2400" b="0" i="0" u="none" strike="noStrike" kern="1200" cap="none" spc="0" normalizeH="0" baseline="0" noProof="0" dirty="0">
                    <a:ln>
                      <a:noFill/>
                    </a:ln>
                    <a:solidFill>
                      <a:sysClr val="windowText" lastClr="000000"/>
                    </a:solidFill>
                    <a:effectLst/>
                    <a:uLnTx/>
                    <a:uFillTx/>
                    <a:latin typeface="Trebuchet MS (cuerpo)"/>
                  </a:rPr>
                  <a:t>se suma una constante a un conjunto de puntuaciones, la varianza no se modifica. Es decir:</a:t>
                </a:r>
              </a:p>
              <a:p>
                <a:pPr marL="358775"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400" b="0" i="0" u="none" strike="noStrike" kern="1200" cap="none" spc="0" normalizeH="0" baseline="0" noProof="0" dirty="0" smtClean="0">
                    <a:ln>
                      <a:noFill/>
                    </a:ln>
                    <a:solidFill>
                      <a:sysClr val="windowText" lastClr="000000"/>
                    </a:solidFill>
                    <a:effectLst/>
                    <a:uLnTx/>
                    <a:uFillTx/>
                    <a:latin typeface="Trebuchet MS (cuerpo)"/>
                  </a:rPr>
                  <a:t>			Si	 </a:t>
                </a:r>
                <a14:m>
                  <m:oMath xmlns:m="http://schemas.openxmlformats.org/officeDocument/2006/math">
                    <m:sSub>
                      <m:sSub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smtClean="0">
                            <a:ln>
                              <a:noFill/>
                            </a:ln>
                            <a:solidFill>
                              <a:sysClr val="windowText" lastClr="000000"/>
                            </a:solidFill>
                            <a:effectLst/>
                            <a:uLnTx/>
                            <a:uFillTx/>
                            <a:latin typeface="Cambria Math"/>
                          </a:rPr>
                          <m:t>         </m:t>
                        </m:r>
                        <m:r>
                          <a:rPr kumimoji="0" lang="es-ES" sz="2400" b="0" i="1" u="none" strike="noStrike" kern="1200" cap="none" spc="0" normalizeH="0" baseline="0" noProof="0" smtClean="0">
                            <a:ln>
                              <a:noFill/>
                            </a:ln>
                            <a:solidFill>
                              <a:sysClr val="windowText" lastClr="000000"/>
                            </a:solidFill>
                            <a:effectLst/>
                            <a:uLnTx/>
                            <a:uFillTx/>
                            <a:latin typeface="Cambria Math"/>
                          </a:rPr>
                          <m:t>𝑦</m:t>
                        </m:r>
                      </m:e>
                      <m:sub>
                        <m:r>
                          <a:rPr kumimoji="0" lang="es-ES" sz="2400" b="0" i="1" u="none" strike="noStrike" kern="1200" cap="none" spc="0" normalizeH="0" baseline="0" noProof="0">
                            <a:ln>
                              <a:noFill/>
                            </a:ln>
                            <a:solidFill>
                              <a:sysClr val="windowText" lastClr="000000"/>
                            </a:solidFill>
                            <a:effectLst/>
                            <a:uLnTx/>
                            <a:uFillTx/>
                            <a:latin typeface="Cambria Math"/>
                          </a:rPr>
                          <m:t>𝑖</m:t>
                        </m:r>
                      </m:sub>
                    </m:sSub>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b>
                      <m:sSub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smtClean="0">
                            <a:ln>
                              <a:noFill/>
                            </a:ln>
                            <a:solidFill>
                              <a:sysClr val="windowText" lastClr="000000"/>
                            </a:solidFill>
                            <a:effectLst/>
                            <a:uLnTx/>
                            <a:uFillTx/>
                            <a:latin typeface="Cambria Math"/>
                          </a:rPr>
                          <m:t>𝑥</m:t>
                        </m:r>
                      </m:e>
                      <m:sub>
                        <m:r>
                          <a:rPr kumimoji="0" lang="es-ES" sz="2400" b="0" i="1" u="none" strike="noStrike" kern="1200" cap="none" spc="0" normalizeH="0" baseline="0" noProof="0">
                            <a:ln>
                              <a:noFill/>
                            </a:ln>
                            <a:solidFill>
                              <a:sysClr val="windowText" lastClr="000000"/>
                            </a:solidFill>
                            <a:effectLst/>
                            <a:uLnTx/>
                            <a:uFillTx/>
                            <a:latin typeface="Cambria Math"/>
                          </a:rPr>
                          <m:t>𝑖</m:t>
                        </m:r>
                      </m:sub>
                    </m:sSub>
                    <m:r>
                      <a:rPr kumimoji="0" lang="es-ES" sz="2400" b="0" i="1" u="none" strike="noStrike" kern="1200" cap="none" spc="0" normalizeH="0" baseline="0" noProof="0" smtClean="0">
                        <a:ln>
                          <a:noFill/>
                        </a:ln>
                        <a:solidFill>
                          <a:sysClr val="windowText" lastClr="000000"/>
                        </a:solidFill>
                        <a:effectLst/>
                        <a:uLnTx/>
                        <a:uFillTx/>
                        <a:latin typeface="Cambria Math"/>
                      </a:rPr>
                      <m:t>+</m:t>
                    </m:r>
                    <m:r>
                      <a:rPr kumimoji="0" lang="es-ES" sz="2400" b="0" i="1" u="none" strike="noStrike" kern="1200" cap="none" spc="0" normalizeH="0" baseline="0" noProof="0" smtClean="0">
                        <a:ln>
                          <a:noFill/>
                        </a:ln>
                        <a:solidFill>
                          <a:sysClr val="windowText" lastClr="000000"/>
                        </a:solidFill>
                        <a:effectLst/>
                        <a:uLnTx/>
                        <a:uFillTx/>
                        <a:latin typeface="Cambria Math"/>
                      </a:rPr>
                      <m:t>𝑘</m:t>
                    </m:r>
                  </m:oMath>
                </a14:m>
                <a:endParaRPr kumimoji="0" lang="es-AR" sz="2400" b="0" i="0" u="none" strike="noStrike" kern="1200" cap="none"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			entonces        </a:t>
                </a:r>
                <a14:m>
                  <m:oMath xmlns:m="http://schemas.openxmlformats.org/officeDocument/2006/math">
                    <m:sSubSup>
                      <m:sSubSup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400" b="0" i="1" u="none" strike="noStrike" kern="1200" cap="none" spc="0" normalizeH="0" baseline="0" noProof="0" smtClean="0">
                            <a:ln>
                              <a:noFill/>
                            </a:ln>
                            <a:solidFill>
                              <a:sysClr val="windowText" lastClr="000000"/>
                            </a:solidFill>
                            <a:effectLst/>
                            <a:uLnTx/>
                            <a:uFillTx/>
                            <a:latin typeface="Cambria Math"/>
                          </a:rPr>
                          <m:t>𝑠</m:t>
                        </m:r>
                      </m:e>
                      <m:sub>
                        <m:r>
                          <a:rPr kumimoji="0" lang="es-ES" sz="2400" b="0" i="1" u="none" strike="noStrike" kern="1200" cap="none" spc="0" normalizeH="0" baseline="0" noProof="0" smtClean="0">
                            <a:ln>
                              <a:noFill/>
                            </a:ln>
                            <a:solidFill>
                              <a:sysClr val="windowText" lastClr="000000"/>
                            </a:solidFill>
                            <a:effectLst/>
                            <a:uLnTx/>
                            <a:uFillTx/>
                            <a:latin typeface="Cambria Math"/>
                          </a:rPr>
                          <m:t>𝑌</m:t>
                        </m:r>
                      </m:sub>
                      <m:sup>
                        <m:r>
                          <a:rPr kumimoji="0" lang="es-ES" sz="24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bSup>
                      <m:sSubSup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400" b="0" i="1" u="none" strike="noStrike" kern="1200" cap="none" spc="0" normalizeH="0" baseline="0" noProof="0" smtClean="0">
                            <a:ln>
                              <a:noFill/>
                            </a:ln>
                            <a:solidFill>
                              <a:sysClr val="windowText" lastClr="000000"/>
                            </a:solidFill>
                            <a:effectLst/>
                            <a:uLnTx/>
                            <a:uFillTx/>
                            <a:latin typeface="Cambria Math"/>
                          </a:rPr>
                          <m:t>𝑠</m:t>
                        </m:r>
                      </m:e>
                      <m:sub>
                        <m:r>
                          <a:rPr kumimoji="0" lang="es-ES" sz="2400" b="0" i="1" u="none" strike="noStrike" kern="1200" cap="none" spc="0" normalizeH="0" baseline="0" noProof="0" smtClean="0">
                            <a:ln>
                              <a:noFill/>
                            </a:ln>
                            <a:solidFill>
                              <a:sysClr val="windowText" lastClr="000000"/>
                            </a:solidFill>
                            <a:effectLst/>
                            <a:uLnTx/>
                            <a:uFillTx/>
                            <a:latin typeface="Cambria Math"/>
                          </a:rPr>
                          <m:t>𝑋</m:t>
                        </m:r>
                      </m:sub>
                      <m:sup>
                        <m:r>
                          <a:rPr kumimoji="0" lang="es-ES" sz="24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p>
              <a:p>
                <a:pPr marL="0" marR="0" lvl="0" indent="0" algn="just"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4- Si </a:t>
                </a:r>
                <a:r>
                  <a:rPr kumimoji="0" lang="es-AR" sz="2400" b="0" i="0" u="none" strike="noStrike" kern="1200" cap="none" spc="0" normalizeH="0" baseline="0" noProof="0" dirty="0">
                    <a:ln>
                      <a:noFill/>
                    </a:ln>
                    <a:solidFill>
                      <a:sysClr val="windowText" lastClr="000000"/>
                    </a:solidFill>
                    <a:effectLst/>
                    <a:uLnTx/>
                    <a:uFillTx/>
                    <a:latin typeface="Trebuchet MS (cuerpo)"/>
                  </a:rPr>
                  <a:t>se multiplica por una constante a un conjunto de puntuaciones, la varianza de las nuevas puntuaciones es igual al producto de las originales por el cuadrado de la constante. </a:t>
                </a:r>
                <a:r>
                  <a:rPr kumimoji="0" lang="es-ES" sz="2400" b="0" i="0" u="none" strike="noStrike" kern="1200" cap="none" spc="0" normalizeH="0" baseline="0" noProof="0" dirty="0">
                    <a:ln>
                      <a:noFill/>
                    </a:ln>
                    <a:solidFill>
                      <a:sysClr val="windowText" lastClr="000000"/>
                    </a:solidFill>
                    <a:effectLst/>
                    <a:uLnTx/>
                    <a:uFillTx/>
                    <a:latin typeface="Trebuchet MS (cuerpo)"/>
                  </a:rPr>
                  <a:t>Es decir:</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ES" sz="2400" b="0" i="0" u="none" strike="noStrike" kern="1200" cap="none" spc="0" normalizeH="0" baseline="0" noProof="0" dirty="0" smtClean="0">
                    <a:ln>
                      <a:noFill/>
                    </a:ln>
                    <a:solidFill>
                      <a:sysClr val="windowText" lastClr="000000"/>
                    </a:solidFill>
                    <a:effectLst/>
                    <a:uLnTx/>
                    <a:uFillTx/>
                    <a:latin typeface="Trebuchet MS (cuerpo)"/>
                  </a:rPr>
                  <a:t>			Si </a:t>
                </a:r>
                <a14:m>
                  <m:oMath xmlns:m="http://schemas.openxmlformats.org/officeDocument/2006/math">
                    <m:sSub>
                      <m:sSub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a:ln>
                              <a:noFill/>
                            </a:ln>
                            <a:solidFill>
                              <a:sysClr val="windowText" lastClr="000000"/>
                            </a:solidFill>
                            <a:effectLst/>
                            <a:uLnTx/>
                            <a:uFillTx/>
                            <a:latin typeface="Cambria Math"/>
                          </a:rPr>
                          <m:t>               </m:t>
                        </m:r>
                        <m:r>
                          <a:rPr kumimoji="0" lang="es-ES" sz="2400" b="0" i="1" u="none" strike="noStrike" kern="1200" cap="none" spc="0" normalizeH="0" baseline="0" noProof="0" smtClean="0">
                            <a:ln>
                              <a:noFill/>
                            </a:ln>
                            <a:solidFill>
                              <a:sysClr val="windowText" lastClr="000000"/>
                            </a:solidFill>
                            <a:effectLst/>
                            <a:uLnTx/>
                            <a:uFillTx/>
                            <a:latin typeface="Cambria Math"/>
                          </a:rPr>
                          <m:t>     </m:t>
                        </m:r>
                        <m:r>
                          <a:rPr kumimoji="0" lang="es-ES" sz="2400" b="0" i="1" u="none" strike="noStrike" kern="1200" cap="none" spc="0" normalizeH="0" baseline="0" noProof="0" smtClean="0">
                            <a:ln>
                              <a:noFill/>
                            </a:ln>
                            <a:solidFill>
                              <a:sysClr val="windowText" lastClr="000000"/>
                            </a:solidFill>
                            <a:effectLst/>
                            <a:uLnTx/>
                            <a:uFillTx/>
                            <a:latin typeface="Cambria Math"/>
                          </a:rPr>
                          <m:t>𝑦</m:t>
                        </m:r>
                      </m:e>
                      <m:sub>
                        <m:r>
                          <a:rPr kumimoji="0" lang="es-ES" sz="2400" b="0" i="1" u="none" strike="noStrike" kern="1200" cap="none" spc="0" normalizeH="0" baseline="0" noProof="0">
                            <a:ln>
                              <a:noFill/>
                            </a:ln>
                            <a:solidFill>
                              <a:sysClr val="windowText" lastClr="000000"/>
                            </a:solidFill>
                            <a:effectLst/>
                            <a:uLnTx/>
                            <a:uFillTx/>
                            <a:latin typeface="Cambria Math"/>
                          </a:rPr>
                          <m:t>𝑖</m:t>
                        </m:r>
                      </m:sub>
                    </m:sSub>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r>
                      <a:rPr kumimoji="0" lang="es-ES" sz="2400" b="0" i="1" u="none" strike="noStrike" kern="1200" cap="none" spc="0" normalizeH="0" baseline="0" noProof="0">
                        <a:ln>
                          <a:noFill/>
                        </a:ln>
                        <a:solidFill>
                          <a:sysClr val="windowText" lastClr="000000"/>
                        </a:solidFill>
                        <a:effectLst/>
                        <a:uLnTx/>
                        <a:uFillTx/>
                        <a:latin typeface="Cambria Math"/>
                      </a:rPr>
                      <m:t>𝑘</m:t>
                    </m:r>
                    <m:r>
                      <a:rPr kumimoji="0" lang="es-ES" sz="2400" b="0" i="1" u="none" strike="noStrike" kern="1200" cap="none" spc="0" normalizeH="0" baseline="0" noProof="0">
                        <a:ln>
                          <a:noFill/>
                        </a:ln>
                        <a:solidFill>
                          <a:sysClr val="windowText" lastClr="000000"/>
                        </a:solidFill>
                        <a:effectLst/>
                        <a:uLnTx/>
                        <a:uFillTx/>
                        <a:latin typeface="Cambria Math"/>
                      </a:rPr>
                      <m:t> </m:t>
                    </m:r>
                    <m:sSub>
                      <m:sSub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sz="2400" b="0" i="1" u="none" strike="noStrike" kern="1200" cap="none" spc="0" normalizeH="0" baseline="0" noProof="0" smtClean="0">
                            <a:ln>
                              <a:noFill/>
                            </a:ln>
                            <a:solidFill>
                              <a:sysClr val="windowText" lastClr="000000"/>
                            </a:solidFill>
                            <a:effectLst/>
                            <a:uLnTx/>
                            <a:uFillTx/>
                            <a:latin typeface="Cambria Math"/>
                          </a:rPr>
                          <m:t>𝑥</m:t>
                        </m:r>
                      </m:e>
                      <m:sub>
                        <m:r>
                          <a:rPr kumimoji="0" lang="es-ES" sz="2400" b="0" i="1" u="none" strike="noStrike" kern="1200" cap="none" spc="0" normalizeH="0" baseline="0" noProof="0">
                            <a:ln>
                              <a:noFill/>
                            </a:ln>
                            <a:solidFill>
                              <a:sysClr val="windowText" lastClr="000000"/>
                            </a:solidFill>
                            <a:effectLst/>
                            <a:uLnTx/>
                            <a:uFillTx/>
                            <a:latin typeface="Cambria Math"/>
                          </a:rPr>
                          <m:t>𝑖</m:t>
                        </m:r>
                      </m:sub>
                    </m:sSub>
                  </m:oMath>
                </a14:m>
                <a:endParaRPr kumimoji="0" lang="es-AR" sz="2400" b="0" i="0" u="none" strike="noStrike" kern="1200" cap="none"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s-AR" sz="2400" b="0" i="0" u="none" strike="noStrike" kern="1200" cap="none" spc="0" normalizeH="0" baseline="0" noProof="0" dirty="0" smtClean="0">
                    <a:ln>
                      <a:noFill/>
                    </a:ln>
                    <a:solidFill>
                      <a:sysClr val="windowText" lastClr="000000"/>
                    </a:solidFill>
                    <a:effectLst/>
                    <a:uLnTx/>
                    <a:uFillTx/>
                    <a:latin typeface="Trebuchet MS (cuerpo)"/>
                  </a:rPr>
                  <a:t>			entonces     </a:t>
                </a:r>
                <a14:m>
                  <m:oMath xmlns:m="http://schemas.openxmlformats.org/officeDocument/2006/math">
                    <m:sSubSup>
                      <m:sSubSup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400" b="0" i="1" u="none" strike="noStrike" kern="1200" cap="none" spc="0" normalizeH="0" baseline="0" noProof="0" smtClean="0">
                            <a:ln>
                              <a:noFill/>
                            </a:ln>
                            <a:solidFill>
                              <a:sysClr val="windowText" lastClr="000000"/>
                            </a:solidFill>
                            <a:effectLst/>
                            <a:uLnTx/>
                            <a:uFillTx/>
                            <a:latin typeface="Cambria Math"/>
                          </a:rPr>
                          <m:t>𝑠</m:t>
                        </m:r>
                      </m:e>
                      <m:sub>
                        <m:r>
                          <a:rPr kumimoji="0" lang="es-ES" sz="2400" b="0" i="1" u="none" strike="noStrike" kern="1200" cap="none" spc="0" normalizeH="0" baseline="0" noProof="0" smtClean="0">
                            <a:ln>
                              <a:noFill/>
                            </a:ln>
                            <a:solidFill>
                              <a:sysClr val="windowText" lastClr="000000"/>
                            </a:solidFill>
                            <a:effectLst/>
                            <a:uLnTx/>
                            <a:uFillTx/>
                            <a:latin typeface="Cambria Math"/>
                          </a:rPr>
                          <m:t>𝑌</m:t>
                        </m:r>
                      </m:sub>
                      <m:sup>
                        <m:r>
                          <a:rPr kumimoji="0" lang="es-ES" sz="24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p>
                      <m:sSupPr>
                        <m:ctrlPr>
                          <a:rPr kumimoji="0" lang="es-ES"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sz="2400" b="0" i="1" u="none" strike="noStrike" kern="1200" cap="none" spc="0" normalizeH="0" baseline="0" noProof="0" smtClean="0">
                            <a:ln>
                              <a:noFill/>
                            </a:ln>
                            <a:solidFill>
                              <a:sysClr val="windowText" lastClr="000000"/>
                            </a:solidFill>
                            <a:effectLst/>
                            <a:uLnTx/>
                            <a:uFillTx/>
                            <a:latin typeface="Cambria Math"/>
                          </a:rPr>
                          <m:t>𝑘</m:t>
                        </m:r>
                      </m:e>
                      <m:sup>
                        <m:r>
                          <a:rPr kumimoji="0" lang="es-ES" sz="2400" b="0" i="1" u="none" strike="noStrike" kern="1200" cap="none" spc="0" normalizeH="0" baseline="0" noProof="0">
                            <a:ln>
                              <a:noFill/>
                            </a:ln>
                            <a:solidFill>
                              <a:sysClr val="windowText" lastClr="000000"/>
                            </a:solidFill>
                            <a:effectLst/>
                            <a:uLnTx/>
                            <a:uFillTx/>
                            <a:latin typeface="Cambria Math"/>
                          </a:rPr>
                          <m:t>2</m:t>
                        </m:r>
                      </m:sup>
                    </m:sSup>
                    <m:r>
                      <a:rPr kumimoji="0" lang="es-ES" sz="2400" b="0" i="1" u="none" strike="noStrike" kern="1200" cap="none" spc="0" normalizeH="0" baseline="0" noProof="0">
                        <a:ln>
                          <a:noFill/>
                        </a:ln>
                        <a:solidFill>
                          <a:sysClr val="windowText" lastClr="000000"/>
                        </a:solidFill>
                        <a:effectLst/>
                        <a:uLnTx/>
                        <a:uFillTx/>
                        <a:latin typeface="Cambria Math"/>
                      </a:rPr>
                      <m:t> </m:t>
                    </m:r>
                    <m:sSubSup>
                      <m:sSubSupPr>
                        <m:ctrlPr>
                          <a:rPr kumimoji="0" lang="es-AR" sz="24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SupPr>
                      <m:e>
                        <m:r>
                          <a:rPr kumimoji="0" lang="es-ES" sz="2400" b="0" i="1" u="none" strike="noStrike" kern="1200" cap="none" spc="0" normalizeH="0" baseline="0" noProof="0" smtClean="0">
                            <a:ln>
                              <a:noFill/>
                            </a:ln>
                            <a:solidFill>
                              <a:sysClr val="windowText" lastClr="000000"/>
                            </a:solidFill>
                            <a:effectLst/>
                            <a:uLnTx/>
                            <a:uFillTx/>
                            <a:latin typeface="Cambria Math"/>
                          </a:rPr>
                          <m:t>𝑠</m:t>
                        </m:r>
                      </m:e>
                      <m:sub>
                        <m:r>
                          <a:rPr kumimoji="0" lang="es-ES" sz="2400" b="0" i="1" u="none" strike="noStrike" kern="1200" cap="none" spc="0" normalizeH="0" baseline="0" noProof="0" smtClean="0">
                            <a:ln>
                              <a:noFill/>
                            </a:ln>
                            <a:solidFill>
                              <a:sysClr val="windowText" lastClr="000000"/>
                            </a:solidFill>
                            <a:effectLst/>
                            <a:uLnTx/>
                            <a:uFillTx/>
                            <a:latin typeface="Cambria Math"/>
                          </a:rPr>
                          <m:t>𝑋</m:t>
                        </m:r>
                      </m:sub>
                      <m:sup>
                        <m:r>
                          <a:rPr kumimoji="0" lang="es-ES" sz="2400" b="0" i="1" u="none" strike="noStrike" kern="1200" cap="none" spc="0" normalizeH="0" baseline="0" noProof="0">
                            <a:ln>
                              <a:noFill/>
                            </a:ln>
                            <a:solidFill>
                              <a:sysClr val="windowText" lastClr="000000"/>
                            </a:solidFill>
                            <a:effectLst/>
                            <a:uLnTx/>
                            <a:uFillTx/>
                            <a:latin typeface="Cambria Math"/>
                          </a:rPr>
                          <m:t>2</m:t>
                        </m:r>
                      </m:sup>
                    </m:sSubSup>
                  </m:oMath>
                </a14:m>
                <a:r>
                  <a:rPr kumimoji="0" lang="es-AR" sz="2400" b="0" i="0" u="none" strike="noStrike" kern="1200" cap="none" spc="0" normalizeH="0" baseline="0" noProof="0" dirty="0">
                    <a:ln>
                      <a:noFill/>
                    </a:ln>
                    <a:solidFill>
                      <a:sysClr val="windowText" lastClr="000000"/>
                    </a:solidFill>
                    <a:effectLst/>
                    <a:uLnTx/>
                    <a:uFillTx/>
                    <a:latin typeface="Trebuchet MS (cuerpo)"/>
                  </a:rPr>
                  <a:t>   </a:t>
                </a: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a:p>
                <a:pPr marL="0" marR="0" lvl="0" indent="0" algn="l"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sz="20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mc:Choice>
        <mc:Fallback xmlns="">
          <p:sp>
            <p:nvSpPr>
              <p:cNvPr id="4" name="Marcador de contenido 2">
                <a:extLst>
                  <a:ext uri="{FF2B5EF4-FFF2-40B4-BE49-F238E27FC236}">
                    <a16:creationId xmlns:a16="http://schemas.microsoft.com/office/drawing/2014/main" id="{3E0C16D5-64CB-41F5-A09D-DEB39BB60CA3}"/>
                  </a:ext>
                </a:extLst>
              </p:cNvPr>
              <p:cNvSpPr txBox="1">
                <a:spLocks noRot="1" noChangeAspect="1" noMove="1" noResize="1" noEditPoints="1" noAdjustHandles="1" noChangeArrowheads="1" noChangeShapeType="1" noTextEdit="1"/>
              </p:cNvSpPr>
              <p:nvPr/>
            </p:nvSpPr>
            <p:spPr>
              <a:xfrm>
                <a:off x="838200" y="736847"/>
                <a:ext cx="10515600" cy="5440116"/>
              </a:xfrm>
              <a:prstGeom prst="rect">
                <a:avLst/>
              </a:prstGeom>
              <a:blipFill>
                <a:blip r:embed="rId2"/>
                <a:stretch>
                  <a:fillRect l="-928" t="-673" r="-870" b="-1682"/>
                </a:stretch>
              </a:blipFill>
            </p:spPr>
            <p:txBody>
              <a:bodyPr/>
              <a:lstStyle/>
              <a:p>
                <a:r>
                  <a:rPr lang="es-ES">
                    <a:noFill/>
                  </a:rPr>
                  <a:t> </a:t>
                </a:r>
              </a:p>
            </p:txBody>
          </p:sp>
        </mc:Fallback>
      </mc:AlternateContent>
      <p:sp>
        <p:nvSpPr>
          <p:cNvPr id="5" name="4 Rectángulo"/>
          <p:cNvSpPr/>
          <p:nvPr/>
        </p:nvSpPr>
        <p:spPr>
          <a:xfrm>
            <a:off x="7477245" y="5049842"/>
            <a:ext cx="4281393" cy="150810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Propiedades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de la Varianza</a:t>
            </a:r>
            <a:endPar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406299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Marcador de contenido 2">
                <a:extLst>
                  <a:ext uri="{FF2B5EF4-FFF2-40B4-BE49-F238E27FC236}">
                    <a16:creationId xmlns:a16="http://schemas.microsoft.com/office/drawing/2014/main" id="{4884AC7D-85A8-4D16-B3F9-A67264E5FF15}"/>
                  </a:ext>
                </a:extLst>
              </p:cNvPr>
              <p:cNvSpPr txBox="1">
                <a:spLocks/>
              </p:cNvSpPr>
              <p:nvPr/>
            </p:nvSpPr>
            <p:spPr>
              <a:xfrm>
                <a:off x="304800" y="170599"/>
                <a:ext cx="11551920" cy="51884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lvl="0" indent="0" algn="just">
                  <a:lnSpc>
                    <a:spcPct val="100000"/>
                  </a:lnSpc>
                  <a:spcBef>
                    <a:spcPts val="0"/>
                  </a:spcBef>
                  <a:buClr>
                    <a:sysClr val="windowText" lastClr="000000"/>
                  </a:buClr>
                  <a:buNone/>
                </a:pPr>
                <a:r>
                  <a:rPr kumimoji="0" lang="es-ES" b="0" i="0" u="none" strike="noStrike" kern="1200" cap="none" spc="0" normalizeH="0" baseline="0" noProof="0" dirty="0" smtClean="0">
                    <a:ln>
                      <a:noFill/>
                    </a:ln>
                    <a:solidFill>
                      <a:sysClr val="windowText" lastClr="000000"/>
                    </a:solidFill>
                    <a:effectLst/>
                    <a:uLnTx/>
                    <a:uFillTx/>
                    <a:latin typeface="Trebuchet MS (cuerpo)"/>
                  </a:rPr>
                  <a:t>	En el ejemplo anterior,</a:t>
                </a:r>
                <a:r>
                  <a:rPr kumimoji="0" lang="es-ES" b="0" i="0" u="none" strike="noStrike" kern="1200" cap="none" spc="0" normalizeH="0" noProof="0" dirty="0" smtClean="0">
                    <a:ln>
                      <a:noFill/>
                    </a:ln>
                    <a:solidFill>
                      <a:sysClr val="windowText" lastClr="000000"/>
                    </a:solidFill>
                    <a:effectLst/>
                    <a:uLnTx/>
                    <a:uFillTx/>
                    <a:latin typeface="Trebuchet MS (cuerpo)"/>
                  </a:rPr>
                  <a:t> se ve a simple vista que el conjunto E es más variable que el F y esto se refleja en la varianza. Sin embargo la diferencia entre los valores 25 y 2,5 parece muy exagerada; no se ve que E sea 10 veces más variable que F. Esa “distorsión” se debe al efecto del cuadrado, ya que la va varianza está en los cuadrados de las unidades de la variable. Por ejemplo, si la variable se mide en metros, la varianza se mide en metros al cuadrado. Para corregir esta distorsión y tener una medida de dispersión en las mismas unidades de la variable, a la varianza se le saca la raíz cuadrada y se obtiene la desviación estándar o típica (o desvío típico):</a:t>
                </a:r>
                <a:r>
                  <a:rPr lang="es-ES" cap="none" dirty="0">
                    <a:solidFill>
                      <a:sysClr val="windowText" lastClr="000000"/>
                    </a:solidFill>
                    <a:latin typeface="Trebuchet MS (cuerpo)"/>
                  </a:rPr>
                  <a:t> </a:t>
                </a:r>
                <a14:m>
                  <m:oMath xmlns:m="http://schemas.openxmlformats.org/officeDocument/2006/math">
                    <m:sSub>
                      <m:sSubPr>
                        <m:ctrlPr>
                          <a:rPr lang="es-AR" i="1" cap="none">
                            <a:solidFill>
                              <a:sysClr val="windowText" lastClr="000000"/>
                            </a:solidFill>
                            <a:latin typeface="Cambria Math" panose="02040503050406030204" pitchFamily="18" charset="0"/>
                          </a:rPr>
                        </m:ctrlPr>
                      </m:sSubPr>
                      <m:e>
                        <m:r>
                          <a:rPr lang="es-ES" i="1" cap="none">
                            <a:solidFill>
                              <a:sysClr val="windowText" lastClr="000000"/>
                            </a:solidFill>
                            <a:latin typeface="Cambria Math"/>
                          </a:rPr>
                          <m:t>𝑠</m:t>
                        </m:r>
                      </m:e>
                      <m:sub>
                        <m:r>
                          <a:rPr lang="es-ES" i="1" cap="none">
                            <a:solidFill>
                              <a:sysClr val="windowText" lastClr="000000"/>
                            </a:solidFill>
                            <a:latin typeface="Cambria Math"/>
                          </a:rPr>
                          <m:t>𝑋</m:t>
                        </m:r>
                      </m:sub>
                    </m:sSub>
                    <m:r>
                      <a:rPr lang="es-ES" b="0" i="1" cap="none" smtClean="0">
                        <a:solidFill>
                          <a:sysClr val="windowText" lastClr="000000"/>
                        </a:solidFill>
                        <a:latin typeface="Cambria Math" panose="02040503050406030204" pitchFamily="18" charset="0"/>
                      </a:rPr>
                      <m:t>=</m:t>
                    </m:r>
                    <m:rad>
                      <m:radPr>
                        <m:degHide m:val="on"/>
                        <m:ctrlPr>
                          <a:rPr kumimoji="0" lang="es-AR"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radPr>
                      <m:deg/>
                      <m:e>
                        <m:nary>
                          <m:naryPr>
                            <m:chr m:val="∑"/>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naryPr>
                          <m:sub>
                            <m:r>
                              <m:rPr>
                                <m:brk m:alnAt="23"/>
                              </m:rPr>
                              <a:rPr kumimoji="0" lang="es-ES" b="0" i="1" u="none" strike="noStrike" kern="1200" cap="none" spc="0" normalizeH="0" baseline="0" noProof="0">
                                <a:ln>
                                  <a:noFill/>
                                </a:ln>
                                <a:solidFill>
                                  <a:sysClr val="windowText" lastClr="000000"/>
                                </a:solidFill>
                                <a:effectLst/>
                                <a:uLnTx/>
                                <a:uFillTx/>
                                <a:latin typeface="Cambria Math"/>
                              </a:rPr>
                              <m:t>𝑖</m:t>
                            </m:r>
                            <m:r>
                              <a:rPr kumimoji="0" lang="es-ES" b="0" i="1" u="none" strike="noStrike" kern="1200" cap="none" spc="0" normalizeH="0" baseline="0" noProof="0">
                                <a:ln>
                                  <a:noFill/>
                                </a:ln>
                                <a:solidFill>
                                  <a:sysClr val="windowText" lastClr="000000"/>
                                </a:solidFill>
                                <a:effectLst/>
                                <a:uLnTx/>
                                <a:uFillTx/>
                                <a:latin typeface="Cambria Math"/>
                              </a:rPr>
                              <m:t>=1</m:t>
                            </m:r>
                          </m:sub>
                          <m:sup>
                            <m:r>
                              <a:rPr kumimoji="0" lang="es-ES" b="0" i="1" u="none" strike="noStrike" kern="1200" cap="none" spc="0" normalizeH="0" baseline="0" noProof="0">
                                <a:ln>
                                  <a:noFill/>
                                </a:ln>
                                <a:solidFill>
                                  <a:sysClr val="windowText" lastClr="000000"/>
                                </a:solidFill>
                                <a:effectLst/>
                                <a:uLnTx/>
                                <a:uFillTx/>
                                <a:latin typeface="Cambria Math"/>
                              </a:rPr>
                              <m:t>𝑛</m:t>
                            </m:r>
                          </m:sup>
                          <m:e>
                            <m:sSup>
                              <m:sSupPr>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ES" b="0" i="1" u="none" strike="noStrike" kern="1200" cap="none" spc="0" normalizeH="0" baseline="0" noProof="0">
                                    <a:ln>
                                      <a:noFill/>
                                    </a:ln>
                                    <a:solidFill>
                                      <a:sysClr val="windowText" lastClr="000000"/>
                                    </a:solidFill>
                                    <a:effectLst/>
                                    <a:uLnTx/>
                                    <a:uFillTx/>
                                    <a:latin typeface="Cambria Math"/>
                                  </a:rPr>
                                  <m:t>(</m:t>
                                </m:r>
                                <m:sSub>
                                  <m:sSubPr>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𝑥</m:t>
                                    </m:r>
                                  </m:e>
                                  <m:sub>
                                    <m:r>
                                      <a:rPr kumimoji="0" lang="es-ES" b="0" i="1" u="none" strike="noStrike" kern="1200" cap="none" spc="0" normalizeH="0" baseline="0" noProof="0">
                                        <a:ln>
                                          <a:noFill/>
                                        </a:ln>
                                        <a:solidFill>
                                          <a:sysClr val="windowText" lastClr="000000"/>
                                        </a:solidFill>
                                        <a:effectLst/>
                                        <a:uLnTx/>
                                        <a:uFillTx/>
                                        <a:latin typeface="Cambria Math"/>
                                      </a:rPr>
                                      <m:t>𝑖</m:t>
                                    </m:r>
                                    <m:r>
                                      <m:rPr>
                                        <m:nor/>
                                      </m:rPr>
                                      <a:rPr lang="es-ES" cap="none" dirty="0">
                                        <a:solidFill>
                                          <a:sysClr val="windowText" lastClr="000000"/>
                                        </a:solidFill>
                                        <a:latin typeface="Trebuchet MS (cuerpo)"/>
                                      </a:rPr>
                                      <m:t>−</m:t>
                                    </m:r>
                                  </m:sub>
                                </m:sSub>
                                <m:acc>
                                  <m:accPr>
                                    <m:chr m:val="̅"/>
                                    <m:ctrlPr>
                                      <a:rPr kumimoji="0" lang="es-AR" b="0" i="1" u="none" strike="noStrike" kern="1200" cap="none" spc="0" normalizeH="0" baseline="0" noProof="0">
                                        <a:ln>
                                          <a:noFill/>
                                        </a:ln>
                                        <a:solidFill>
                                          <a:sysClr val="windowText" lastClr="000000"/>
                                        </a:solidFill>
                                        <a:effectLst/>
                                        <a:uLnTx/>
                                        <a:uFillTx/>
                                        <a:latin typeface="Cambria Math" panose="02040503050406030204" pitchFamily="18" charset="0"/>
                                      </a:rPr>
                                    </m:ctrlPr>
                                  </m:accPr>
                                  <m:e>
                                    <m:r>
                                      <a:rPr kumimoji="0" lang="es-ES" b="0" i="1" u="none" strike="noStrike" kern="1200" cap="none" spc="0" normalizeH="0" baseline="0" noProof="0" smtClean="0">
                                        <a:ln>
                                          <a:noFill/>
                                        </a:ln>
                                        <a:solidFill>
                                          <a:sysClr val="windowText" lastClr="000000"/>
                                        </a:solidFill>
                                        <a:effectLst/>
                                        <a:uLnTx/>
                                        <a:uFillTx/>
                                        <a:latin typeface="Cambria Math" panose="02040503050406030204" pitchFamily="18" charset="0"/>
                                      </a:rPr>
                                      <m:t>𝑥</m:t>
                                    </m:r>
                                  </m:e>
                                </m:acc>
                                <m:r>
                                  <a:rPr kumimoji="0" lang="es-ES" b="0" i="1" u="none" strike="noStrike" kern="1200" cap="none" spc="0" normalizeH="0" baseline="0" noProof="0">
                                    <a:ln>
                                      <a:noFill/>
                                    </a:ln>
                                    <a:solidFill>
                                      <a:sysClr val="windowText" lastClr="000000"/>
                                    </a:solidFill>
                                    <a:effectLst/>
                                    <a:uLnTx/>
                                    <a:uFillTx/>
                                    <a:latin typeface="Cambria Math"/>
                                  </a:rPr>
                                  <m:t>)</m:t>
                                </m:r>
                              </m:e>
                              <m:sup>
                                <m:r>
                                  <a:rPr kumimoji="0" lang="es-ES" b="0" i="1" u="none" strike="noStrike" kern="1200" cap="none" spc="0" normalizeH="0" baseline="0" noProof="0">
                                    <a:ln>
                                      <a:noFill/>
                                    </a:ln>
                                    <a:solidFill>
                                      <a:sysClr val="windowText" lastClr="000000"/>
                                    </a:solidFill>
                                    <a:effectLst/>
                                    <a:uLnTx/>
                                    <a:uFillTx/>
                                    <a:latin typeface="Cambria Math"/>
                                  </a:rPr>
                                  <m:t>2</m:t>
                                </m:r>
                              </m:sup>
                            </m:sSup>
                            <m:r>
                              <a:rPr kumimoji="0" lang="es-ES" b="0" i="1" u="none" strike="noStrike" kern="1200" cap="none" spc="0" normalizeH="0" baseline="0" noProof="0">
                                <a:ln>
                                  <a:noFill/>
                                </a:ln>
                                <a:solidFill>
                                  <a:sysClr val="windowText" lastClr="000000"/>
                                </a:solidFill>
                                <a:effectLst/>
                                <a:uLnTx/>
                                <a:uFillTx/>
                                <a:latin typeface="Cambria Math"/>
                              </a:rPr>
                              <m:t> </m:t>
                            </m:r>
                          </m:e>
                        </m:nary>
                        <m:r>
                          <m:rPr>
                            <m:nor/>
                          </m:rPr>
                          <a:rPr kumimoji="0" lang="es-AR" b="0" i="0" u="none" strike="noStrike" kern="1200" cap="none" spc="0" normalizeH="0" baseline="0" noProof="0" dirty="0">
                            <a:ln>
                              <a:noFill/>
                            </a:ln>
                            <a:solidFill>
                              <a:sysClr val="windowText" lastClr="000000"/>
                            </a:solidFill>
                            <a:effectLst/>
                            <a:uLnTx/>
                            <a:uFillTx/>
                            <a:latin typeface="Trebuchet MS (cuerpo)"/>
                          </a:rPr>
                          <m:t>/</m:t>
                        </m:r>
                        <m:r>
                          <m:rPr>
                            <m:nor/>
                          </m:rPr>
                          <a:rPr kumimoji="0" lang="es-ES" b="0" i="0" u="none" strike="noStrike" kern="1200" cap="none" spc="0" normalizeH="0" baseline="0" noProof="0" dirty="0" smtClean="0">
                            <a:ln>
                              <a:noFill/>
                            </a:ln>
                            <a:solidFill>
                              <a:sysClr val="windowText" lastClr="000000"/>
                            </a:solidFill>
                            <a:effectLst/>
                            <a:uLnTx/>
                            <a:uFillTx/>
                            <a:latin typeface="Trebuchet MS (cuerpo)"/>
                          </a:rPr>
                          <m:t>(</m:t>
                        </m:r>
                        <m:r>
                          <m:rPr>
                            <m:nor/>
                          </m:rPr>
                          <a:rPr kumimoji="0" lang="es-AR" b="0" i="1"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m:t>n</m:t>
                        </m:r>
                        <m:r>
                          <m:rPr>
                            <m:nor/>
                          </m:rPr>
                          <a:rPr kumimoji="0" lang="es-ES" b="0" i="0" u="none" strike="noStrike" kern="1200" cap="none" spc="0" normalizeH="0" baseline="0" noProof="0" dirty="0" smtClean="0">
                            <a:ln>
                              <a:noFill/>
                            </a:ln>
                            <a:solidFill>
                              <a:sysClr val="windowText" lastClr="000000"/>
                            </a:solidFill>
                            <a:effectLst/>
                            <a:uLnTx/>
                            <a:uFillTx/>
                            <a:latin typeface="Trebuchet MS (cuerpo)"/>
                          </a:rPr>
                          <m:t>−1)</m:t>
                        </m:r>
                      </m:e>
                    </m:rad>
                  </m:oMath>
                </a14:m>
                <a:r>
                  <a:rPr kumimoji="0" lang="es-AR" b="0" i="0" u="none" strike="noStrike" kern="1200" cap="none" spc="0" normalizeH="0" baseline="0" noProof="0" dirty="0">
                    <a:ln>
                      <a:noFill/>
                    </a:ln>
                    <a:solidFill>
                      <a:sysClr val="windowText" lastClr="000000"/>
                    </a:solidFill>
                    <a:effectLst/>
                    <a:uLnTx/>
                    <a:uFillTx/>
                    <a:latin typeface="Trebuchet MS (cuerpo)"/>
                  </a:rPr>
                  <a:t> </a:t>
                </a:r>
              </a:p>
              <a:p>
                <a:pPr marL="0" marR="0" lvl="0" indent="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None/>
                  <a:tabLst/>
                  <a:defRPr/>
                </a:pPr>
                <a:r>
                  <a:rPr kumimoji="0" lang="es-AR" b="0" i="0" u="none" strike="noStrike" kern="1200" cap="none" spc="0" normalizeH="0" baseline="0" noProof="0" dirty="0" smtClean="0">
                    <a:ln>
                      <a:noFill/>
                    </a:ln>
                    <a:solidFill>
                      <a:sysClr val="windowText" lastClr="000000"/>
                    </a:solidFill>
                    <a:effectLst/>
                    <a:uLnTx/>
                    <a:uFillTx/>
                    <a:latin typeface="Trebuchet MS (cuerpo)"/>
                  </a:rPr>
                  <a:t>	Para </a:t>
                </a:r>
                <a:r>
                  <a:rPr kumimoji="0" lang="es-AR" b="0" i="0" u="none" strike="noStrike" kern="1200" cap="none" spc="0" normalizeH="0" baseline="0" noProof="0" dirty="0">
                    <a:ln>
                      <a:noFill/>
                    </a:ln>
                    <a:solidFill>
                      <a:sysClr val="windowText" lastClr="000000"/>
                    </a:solidFill>
                    <a:effectLst/>
                    <a:uLnTx/>
                    <a:uFillTx/>
                    <a:latin typeface="Trebuchet MS (cuerpo)"/>
                  </a:rPr>
                  <a:t>el conjunto E </a:t>
                </a:r>
                <a:r>
                  <a:rPr kumimoji="0" lang="es-AR" b="0" i="0" u="none" strike="noStrike" kern="1200" cap="none" spc="0" normalizeH="0" baseline="0" noProof="0" dirty="0" smtClean="0">
                    <a:ln>
                      <a:noFill/>
                    </a:ln>
                    <a:solidFill>
                      <a:sysClr val="windowText" lastClr="000000"/>
                    </a:solidFill>
                    <a:effectLst/>
                    <a:uLnTx/>
                    <a:uFillTx/>
                    <a:latin typeface="Trebuchet MS (cuerpo)"/>
                  </a:rPr>
                  <a:t>la desviación </a:t>
                </a:r>
                <a:r>
                  <a:rPr lang="es-AR" cap="none" noProof="0" dirty="0" smtClean="0">
                    <a:solidFill>
                      <a:sysClr val="windowText" lastClr="000000"/>
                    </a:solidFill>
                    <a:latin typeface="Trebuchet MS (cuerpo)"/>
                  </a:rPr>
                  <a:t>estándar </a:t>
                </a:r>
                <a:r>
                  <a:rPr kumimoji="0" lang="es-AR" b="0" i="0" u="none" strike="noStrike" kern="1200" cap="none" spc="0" normalizeH="0" baseline="0" noProof="0" dirty="0" smtClean="0">
                    <a:ln>
                      <a:noFill/>
                    </a:ln>
                    <a:solidFill>
                      <a:sysClr val="windowText" lastClr="000000"/>
                    </a:solidFill>
                    <a:effectLst/>
                    <a:uLnTx/>
                    <a:uFillTx/>
                    <a:latin typeface="Trebuchet MS (cuerpo)"/>
                  </a:rPr>
                  <a:t>es </a:t>
                </a:r>
                <a14:m>
                  <m:oMath xmlns:m="http://schemas.openxmlformats.org/officeDocument/2006/math">
                    <m:rad>
                      <m:radPr>
                        <m:degHide m:val="on"/>
                        <m:ctrlPr>
                          <a:rPr kumimoji="0" lang="es-AR"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radPr>
                      <m:deg/>
                      <m:e>
                        <m:r>
                          <a:rPr kumimoji="0" lang="es-ES" b="0" i="1" u="none" strike="noStrike" kern="1200" cap="none" spc="0" normalizeH="0" baseline="0" noProof="0" smtClean="0">
                            <a:ln>
                              <a:noFill/>
                            </a:ln>
                            <a:solidFill>
                              <a:sysClr val="windowText" lastClr="000000"/>
                            </a:solidFill>
                            <a:effectLst/>
                            <a:uLnTx/>
                            <a:uFillTx/>
                            <a:latin typeface="Cambria Math"/>
                          </a:rPr>
                          <m:t>2</m:t>
                        </m:r>
                        <m:r>
                          <a:rPr kumimoji="0" lang="es-ES" b="0" i="1" u="none" strike="noStrike" kern="1200" cap="none" spc="0" normalizeH="0" baseline="0" noProof="0" smtClean="0">
                            <a:ln>
                              <a:noFill/>
                            </a:ln>
                            <a:solidFill>
                              <a:sysClr val="windowText" lastClr="000000"/>
                            </a:solidFill>
                            <a:effectLst/>
                            <a:uLnTx/>
                            <a:uFillTx/>
                            <a:latin typeface="Cambria Math" panose="02040503050406030204" pitchFamily="18" charset="0"/>
                          </a:rPr>
                          <m:t>5</m:t>
                        </m:r>
                      </m:e>
                    </m:rad>
                  </m:oMath>
                </a14:m>
                <a:r>
                  <a:rPr kumimoji="0" lang="es-AR"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r>
                      <a:rPr kumimoji="0" lang="es-ES" b="0" i="1" u="none" strike="noStrike" kern="1200" cap="none" spc="0" normalizeH="0" baseline="0" noProof="0" dirty="0" smtClean="0">
                        <a:ln>
                          <a:noFill/>
                        </a:ln>
                        <a:solidFill>
                          <a:sysClr val="windowText" lastClr="000000"/>
                        </a:solidFill>
                        <a:effectLst/>
                        <a:uLnTx/>
                        <a:uFillTx/>
                        <a:latin typeface="Cambria Math" panose="02040503050406030204" pitchFamily="18" charset="0"/>
                        <a:ea typeface="Cambria Math" panose="02040503050406030204" pitchFamily="18" charset="0"/>
                      </a:rPr>
                      <m:t>=</m:t>
                    </m:r>
                  </m:oMath>
                </a14:m>
                <a:r>
                  <a:rPr kumimoji="0" lang="es-AR" b="0" i="0" u="none" strike="noStrike" kern="1200" cap="none" spc="0" normalizeH="0" baseline="0" noProof="0" dirty="0">
                    <a:ln>
                      <a:noFill/>
                    </a:ln>
                    <a:solidFill>
                      <a:sysClr val="windowText" lastClr="000000"/>
                    </a:solidFill>
                    <a:effectLst/>
                    <a:uLnTx/>
                    <a:uFillTx/>
                    <a:latin typeface="Trebuchet MS (cuerpo)"/>
                  </a:rPr>
                  <a:t> </a:t>
                </a:r>
                <a:r>
                  <a:rPr kumimoji="0" lang="es-AR" b="0" i="0" u="none" strike="noStrike" kern="1200" cap="none" spc="0" normalizeH="0" baseline="0" noProof="0" dirty="0" smtClean="0">
                    <a:ln>
                      <a:noFill/>
                    </a:ln>
                    <a:solidFill>
                      <a:sysClr val="windowText" lastClr="000000"/>
                    </a:solidFill>
                    <a:effectLst/>
                    <a:uLnTx/>
                    <a:uFillTx/>
                    <a:latin typeface="Trebuchet MS (cuerpo)"/>
                  </a:rPr>
                  <a:t>5</a:t>
                </a:r>
                <a:endParaRPr kumimoji="0" lang="es-AR" b="0" i="0" u="none" strike="noStrike" kern="1200" cap="none"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None/>
                  <a:tabLst/>
                  <a:defRPr/>
                </a:pPr>
                <a:r>
                  <a:rPr kumimoji="0" lang="es-AR" b="0" i="0" u="none" strike="noStrike" kern="1200" cap="none" spc="0" normalizeH="0" baseline="0" noProof="0" dirty="0" smtClean="0">
                    <a:ln>
                      <a:noFill/>
                    </a:ln>
                    <a:solidFill>
                      <a:sysClr val="windowText" lastClr="000000"/>
                    </a:solidFill>
                    <a:effectLst/>
                    <a:uLnTx/>
                    <a:uFillTx/>
                    <a:latin typeface="Trebuchet MS (cuerpo)"/>
                  </a:rPr>
                  <a:t>	Para </a:t>
                </a:r>
                <a:r>
                  <a:rPr kumimoji="0" lang="es-AR" b="0" i="0" u="none" strike="noStrike" kern="1200" cap="none" spc="0" normalizeH="0" baseline="0" noProof="0" dirty="0">
                    <a:ln>
                      <a:noFill/>
                    </a:ln>
                    <a:solidFill>
                      <a:sysClr val="windowText" lastClr="000000"/>
                    </a:solidFill>
                    <a:effectLst/>
                    <a:uLnTx/>
                    <a:uFillTx/>
                    <a:latin typeface="Trebuchet MS (cuerpo)"/>
                  </a:rPr>
                  <a:t>el conjunto F </a:t>
                </a:r>
                <a:r>
                  <a:rPr kumimoji="0" lang="es-AR" b="0" i="0" u="none" strike="noStrike" kern="1200" cap="none" spc="0" normalizeH="0" baseline="0" noProof="0" dirty="0" smtClean="0">
                    <a:ln>
                      <a:noFill/>
                    </a:ln>
                    <a:solidFill>
                      <a:sysClr val="windowText" lastClr="000000"/>
                    </a:solidFill>
                    <a:effectLst/>
                    <a:uLnTx/>
                    <a:uFillTx/>
                    <a:latin typeface="Trebuchet MS (cuerpo)"/>
                  </a:rPr>
                  <a:t>la desviación estándar es </a:t>
                </a:r>
                <a14:m>
                  <m:oMath xmlns:m="http://schemas.openxmlformats.org/officeDocument/2006/math">
                    <m:rad>
                      <m:radPr>
                        <m:degHide m:val="on"/>
                        <m:ctrlPr>
                          <a:rPr kumimoji="0" lang="es-AR" b="0" i="1" u="none" strike="noStrike" kern="1200" cap="none" spc="0" normalizeH="0" baseline="0" noProof="0">
                            <a:ln>
                              <a:noFill/>
                            </a:ln>
                            <a:solidFill>
                              <a:sysClr val="windowText" lastClr="000000"/>
                            </a:solidFill>
                            <a:effectLst/>
                            <a:uLnTx/>
                            <a:uFillTx/>
                            <a:latin typeface="Cambria Math" panose="02040503050406030204" pitchFamily="18" charset="0"/>
                          </a:rPr>
                        </m:ctrlPr>
                      </m:radPr>
                      <m:deg/>
                      <m:e>
                        <m:r>
                          <a:rPr kumimoji="0" lang="es-ES" b="0" i="1" u="none" strike="noStrike" kern="1200" cap="none" spc="0" normalizeH="0" baseline="0" noProof="0" smtClean="0">
                            <a:ln>
                              <a:noFill/>
                            </a:ln>
                            <a:solidFill>
                              <a:sysClr val="windowText" lastClr="000000"/>
                            </a:solidFill>
                            <a:effectLst/>
                            <a:uLnTx/>
                            <a:uFillTx/>
                            <a:latin typeface="Cambria Math"/>
                          </a:rPr>
                          <m:t>2</m:t>
                        </m:r>
                        <m:r>
                          <a:rPr kumimoji="0" lang="es-ES" b="0" i="1" u="none" strike="noStrike" kern="1200" cap="none" spc="0" normalizeH="0" baseline="0" noProof="0" smtClean="0">
                            <a:ln>
                              <a:noFill/>
                            </a:ln>
                            <a:solidFill>
                              <a:sysClr val="windowText" lastClr="000000"/>
                            </a:solidFill>
                            <a:effectLst/>
                            <a:uLnTx/>
                            <a:uFillTx/>
                            <a:latin typeface="Cambria Math" panose="02040503050406030204" pitchFamily="18" charset="0"/>
                          </a:rPr>
                          <m:t>,5</m:t>
                        </m:r>
                      </m:e>
                    </m:rad>
                  </m:oMath>
                </a14:m>
                <a:r>
                  <a:rPr kumimoji="0" lang="es-AR"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r>
                      <a:rPr kumimoji="0" lang="es-AR" b="0" i="1" u="none" strike="noStrike" kern="1200" cap="none" spc="0" normalizeH="0" baseline="0" noProof="0" dirty="0">
                        <a:ln>
                          <a:noFill/>
                        </a:ln>
                        <a:solidFill>
                          <a:sysClr val="windowText" lastClr="000000"/>
                        </a:solidFill>
                        <a:effectLst/>
                        <a:uLnTx/>
                        <a:uFillTx/>
                        <a:latin typeface="Cambria Math"/>
                        <a:ea typeface="Cambria Math" panose="02040503050406030204" pitchFamily="18" charset="0"/>
                      </a:rPr>
                      <m:t>≅</m:t>
                    </m:r>
                  </m:oMath>
                </a14:m>
                <a:r>
                  <a:rPr kumimoji="0" lang="es-AR" b="0" i="0" u="none" strike="noStrike" kern="1200" cap="none" spc="0" normalizeH="0" baseline="0" noProof="0" dirty="0">
                    <a:ln>
                      <a:noFill/>
                    </a:ln>
                    <a:solidFill>
                      <a:sysClr val="windowText" lastClr="000000"/>
                    </a:solidFill>
                    <a:effectLst/>
                    <a:uLnTx/>
                    <a:uFillTx/>
                    <a:latin typeface="Trebuchet MS (cuerpo)"/>
                  </a:rPr>
                  <a:t> </a:t>
                </a:r>
                <a:r>
                  <a:rPr kumimoji="0" lang="es-AR" b="0" i="0" u="none" strike="noStrike" kern="1200" cap="none" spc="0" normalizeH="0" baseline="0" noProof="0" dirty="0" smtClean="0">
                    <a:ln>
                      <a:noFill/>
                    </a:ln>
                    <a:solidFill>
                      <a:sysClr val="windowText" lastClr="000000"/>
                    </a:solidFill>
                    <a:effectLst/>
                    <a:uLnTx/>
                    <a:uFillTx/>
                    <a:latin typeface="Trebuchet MS (cuerpo)"/>
                  </a:rPr>
                  <a:t>1,58</a:t>
                </a:r>
                <a:endParaRPr kumimoji="0" lang="es-AR" b="0" i="0" u="none" strike="noStrike" kern="1200" cap="none" spc="0" normalizeH="0" baseline="0" noProof="0" dirty="0">
                  <a:ln>
                    <a:noFill/>
                  </a:ln>
                  <a:solidFill>
                    <a:sysClr val="windowText" lastClr="000000"/>
                  </a:solidFill>
                  <a:effectLst/>
                  <a:uLnTx/>
                  <a:uFillTx/>
                  <a:latin typeface="Trebuchet MS (cuerpo)"/>
                </a:endParaRPr>
              </a:p>
              <a:p>
                <a:pPr marL="0" marR="0" lvl="0" indent="0" algn="just" defTabSz="914400" rtl="0" eaLnBrk="1" fontAlgn="auto" latinLnBrk="0" hangingPunct="1">
                  <a:lnSpc>
                    <a:spcPct val="100000"/>
                  </a:lnSpc>
                  <a:spcBef>
                    <a:spcPts val="0"/>
                  </a:spcBef>
                  <a:spcAft>
                    <a:spcPts val="1200"/>
                  </a:spcAft>
                  <a:buClr>
                    <a:sysClr val="windowText" lastClr="000000"/>
                  </a:buClr>
                  <a:buSzTx/>
                  <a:buFont typeface="Arial" panose="020B0604020202020204" pitchFamily="34" charset="0"/>
                  <a:buNone/>
                  <a:tabLst/>
                  <a:defRPr/>
                </a:pPr>
                <a:r>
                  <a:rPr kumimoji="0" lang="es-AR" b="0" i="0" u="none" strike="noStrike" kern="1200" cap="none" spc="0" normalizeH="0" baseline="0" noProof="0" dirty="0" smtClean="0">
                    <a:ln>
                      <a:noFill/>
                    </a:ln>
                    <a:solidFill>
                      <a:sysClr val="windowText" lastClr="000000"/>
                    </a:solidFill>
                    <a:effectLst/>
                    <a:uLnTx/>
                    <a:uFillTx/>
                    <a:latin typeface="Trebuchet MS (cuerpo)"/>
                  </a:rPr>
                  <a:t>	Estos valores</a:t>
                </a:r>
                <a:r>
                  <a:rPr kumimoji="0" lang="es-AR" b="0" i="0" u="none" strike="noStrike" kern="1200" cap="none" spc="0" normalizeH="0" noProof="0" dirty="0" smtClean="0">
                    <a:ln>
                      <a:noFill/>
                    </a:ln>
                    <a:solidFill>
                      <a:sysClr val="windowText" lastClr="000000"/>
                    </a:solidFill>
                    <a:effectLst/>
                    <a:uLnTx/>
                    <a:uFillTx/>
                    <a:latin typeface="Trebuchet MS (cuerpo)"/>
                  </a:rPr>
                  <a:t> sí </a:t>
                </a:r>
                <a:r>
                  <a:rPr kumimoji="0" lang="es-AR" b="0" i="0" u="none" strike="noStrike" kern="1200" cap="none" spc="0" normalizeH="0" baseline="0" noProof="0" dirty="0" smtClean="0">
                    <a:ln>
                      <a:noFill/>
                    </a:ln>
                    <a:solidFill>
                      <a:sysClr val="windowText" lastClr="000000"/>
                    </a:solidFill>
                    <a:effectLst/>
                    <a:uLnTx/>
                    <a:uFillTx/>
                    <a:latin typeface="Trebuchet MS (cuerpo)"/>
                  </a:rPr>
                  <a:t>parecen </a:t>
                </a:r>
                <a:r>
                  <a:rPr kumimoji="0" lang="es-AR" b="0" i="0" u="none" strike="noStrike" kern="1200" cap="none" spc="0" normalizeH="0" baseline="0" noProof="0" dirty="0">
                    <a:ln>
                      <a:noFill/>
                    </a:ln>
                    <a:solidFill>
                      <a:sysClr val="windowText" lastClr="000000"/>
                    </a:solidFill>
                    <a:effectLst/>
                    <a:uLnTx/>
                    <a:uFillTx/>
                    <a:latin typeface="Trebuchet MS (cuerpo)"/>
                  </a:rPr>
                  <a:t>dar cuenta de la “separación promedio” con menos distorsión que en la varianza. </a:t>
                </a:r>
              </a:p>
              <a:p>
                <a:pPr marL="0" marR="0" lvl="0" indent="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None/>
                  <a:tabLst/>
                  <a:defRPr/>
                </a:pPr>
                <a:r>
                  <a:rPr kumimoji="0" lang="es-AR" b="0" i="0" u="none" strike="noStrike" kern="1200" cap="none" spc="0" normalizeH="0" baseline="0" noProof="0" dirty="0">
                    <a:ln>
                      <a:noFill/>
                    </a:ln>
                    <a:solidFill>
                      <a:sysClr val="windowText" lastClr="000000"/>
                    </a:solidFill>
                    <a:effectLst/>
                    <a:uLnTx/>
                    <a:uFillTx/>
                    <a:latin typeface="Trebuchet MS (cuerpo)"/>
                  </a:rPr>
                  <a:t>Propiedades de la desviación </a:t>
                </a:r>
                <a:r>
                  <a:rPr kumimoji="0" lang="es-AR" b="0" i="0" u="none" strike="noStrike" kern="1200" cap="none" spc="0" normalizeH="0" baseline="0" noProof="0" dirty="0" smtClean="0">
                    <a:ln>
                      <a:noFill/>
                    </a:ln>
                    <a:solidFill>
                      <a:sysClr val="windowText" lastClr="000000"/>
                    </a:solidFill>
                    <a:effectLst/>
                    <a:uLnTx/>
                    <a:uFillTx/>
                    <a:latin typeface="Trebuchet MS (cuerpo)"/>
                  </a:rPr>
                  <a:t>estándar</a:t>
                </a:r>
                <a:endParaRPr kumimoji="0" lang="es-AR" b="0" i="0" u="none" strike="noStrike" kern="1200" cap="none" spc="0" normalizeH="0" baseline="0" noProof="0" dirty="0">
                  <a:ln>
                    <a:noFill/>
                  </a:ln>
                  <a:solidFill>
                    <a:sysClr val="windowText" lastClr="000000"/>
                  </a:solidFill>
                  <a:effectLst/>
                  <a:uLnTx/>
                  <a:uFillTx/>
                  <a:latin typeface="Trebuchet MS (cuerpo)"/>
                </a:endParaRPr>
              </a:p>
              <a:p>
                <a:pPr marL="0" marR="0" lvl="0" indent="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None/>
                  <a:tabLst/>
                  <a:defRPr/>
                </a:pPr>
                <a:r>
                  <a:rPr kumimoji="0" lang="es-AR" b="0" i="0" u="none" strike="noStrike" kern="1200" cap="none" spc="0" normalizeH="0" baseline="0" noProof="0" dirty="0" smtClean="0">
                    <a:ln>
                      <a:noFill/>
                    </a:ln>
                    <a:solidFill>
                      <a:sysClr val="windowText" lastClr="000000"/>
                    </a:solidFill>
                    <a:effectLst/>
                    <a:uLnTx/>
                    <a:uFillTx/>
                    <a:latin typeface="Trebuchet MS (cuerpo)"/>
                  </a:rPr>
                  <a:t>1- Es </a:t>
                </a:r>
                <a:r>
                  <a:rPr kumimoji="0" lang="es-AR" b="0" i="0" u="none" strike="noStrike" kern="1200" cap="none" spc="0" normalizeH="0" baseline="0" noProof="0" dirty="0">
                    <a:ln>
                      <a:noFill/>
                    </a:ln>
                    <a:solidFill>
                      <a:sysClr val="windowText" lastClr="000000"/>
                    </a:solidFill>
                    <a:effectLst/>
                    <a:uLnTx/>
                    <a:uFillTx/>
                    <a:latin typeface="Trebuchet MS (cuerpo)"/>
                  </a:rPr>
                  <a:t>un valor no negativo</a:t>
                </a:r>
              </a:p>
              <a:p>
                <a:pPr marL="0" marR="0" lvl="0" indent="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None/>
                  <a:tabLst/>
                  <a:defRPr/>
                </a:pPr>
                <a:r>
                  <a:rPr kumimoji="0" lang="es-AR" b="0" i="0" u="none" strike="noStrike" kern="1200" cap="none" spc="0" normalizeH="0" baseline="0" noProof="0" dirty="0" smtClean="0">
                    <a:ln>
                      <a:noFill/>
                    </a:ln>
                    <a:solidFill>
                      <a:sysClr val="windowText" lastClr="000000"/>
                    </a:solidFill>
                    <a:effectLst/>
                    <a:uLnTx/>
                    <a:uFillTx/>
                    <a:latin typeface="Trebuchet MS (cuerpo)"/>
                  </a:rPr>
                  <a:t>2- </a:t>
                </a:r>
                <a:r>
                  <a:rPr kumimoji="0" lang="es-ES" b="0" i="0" u="none" strike="noStrike" kern="1200" cap="none" spc="0" normalizeH="0" baseline="0" noProof="0" dirty="0" smtClean="0">
                    <a:ln>
                      <a:noFill/>
                    </a:ln>
                    <a:solidFill>
                      <a:sysClr val="windowText" lastClr="000000"/>
                    </a:solidFill>
                    <a:effectLst/>
                    <a:uLnTx/>
                    <a:uFillTx/>
                    <a:latin typeface="Trebuchet MS (cuerpo)"/>
                  </a:rPr>
                  <a:t>Si	 </a:t>
                </a:r>
                <a14:m>
                  <m:oMath xmlns:m="http://schemas.openxmlformats.org/officeDocument/2006/math">
                    <m:sSub>
                      <m:sSubPr>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𝑦</m:t>
                        </m:r>
                      </m:e>
                      <m:sub>
                        <m:r>
                          <a:rPr kumimoji="0" lang="es-ES" b="0" i="1" u="none" strike="noStrike" kern="1200" cap="none" spc="0" normalizeH="0" baseline="0" noProof="0">
                            <a:ln>
                              <a:noFill/>
                            </a:ln>
                            <a:solidFill>
                              <a:sysClr val="windowText" lastClr="000000"/>
                            </a:solidFill>
                            <a:effectLst/>
                            <a:uLnTx/>
                            <a:uFillTx/>
                            <a:latin typeface="Cambria Math"/>
                          </a:rPr>
                          <m:t>𝑖</m:t>
                        </m:r>
                      </m:sub>
                    </m:sSub>
                  </m:oMath>
                </a14:m>
                <a:r>
                  <a:rPr kumimoji="0" lang="es-AR"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b>
                      <m:sSubPr>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𝑥</m:t>
                        </m:r>
                      </m:e>
                      <m:sub>
                        <m:r>
                          <a:rPr kumimoji="0" lang="es-ES" b="0" i="1" u="none" strike="noStrike" kern="1200" cap="none" spc="0" normalizeH="0" baseline="0" noProof="0">
                            <a:ln>
                              <a:noFill/>
                            </a:ln>
                            <a:solidFill>
                              <a:sysClr val="windowText" lastClr="000000"/>
                            </a:solidFill>
                            <a:effectLst/>
                            <a:uLnTx/>
                            <a:uFillTx/>
                            <a:latin typeface="Cambria Math"/>
                          </a:rPr>
                          <m:t>𝑖</m:t>
                        </m:r>
                      </m:sub>
                    </m:sSub>
                    <m:r>
                      <a:rPr kumimoji="0" lang="es-ES" b="0" i="1" u="none" strike="noStrike" kern="1200" cap="none" spc="0" normalizeH="0" baseline="0" noProof="0">
                        <a:ln>
                          <a:noFill/>
                        </a:ln>
                        <a:solidFill>
                          <a:sysClr val="windowText" lastClr="000000"/>
                        </a:solidFill>
                        <a:effectLst/>
                        <a:uLnTx/>
                        <a:uFillTx/>
                        <a:latin typeface="Cambria Math"/>
                      </a:rPr>
                      <m:t>+</m:t>
                    </m:r>
                    <m:r>
                      <a:rPr kumimoji="0" lang="es-ES" b="0" i="1" u="none" strike="noStrike" kern="1200" cap="none" spc="0" normalizeH="0" baseline="0" noProof="0">
                        <a:ln>
                          <a:noFill/>
                        </a:ln>
                        <a:solidFill>
                          <a:sysClr val="windowText" lastClr="000000"/>
                        </a:solidFill>
                        <a:effectLst/>
                        <a:uLnTx/>
                        <a:uFillTx/>
                        <a:latin typeface="Cambria Math"/>
                      </a:rPr>
                      <m:t>𝑘</m:t>
                    </m:r>
                  </m:oMath>
                </a14:m>
                <a:r>
                  <a:rPr kumimoji="0" lang="es-AR" b="0" i="0" u="none" strike="noStrike" kern="1200" cap="none" spc="0" normalizeH="0" baseline="0" noProof="0" dirty="0">
                    <a:ln>
                      <a:noFill/>
                    </a:ln>
                    <a:solidFill>
                      <a:sysClr val="windowText" lastClr="000000"/>
                    </a:solidFill>
                    <a:effectLst/>
                    <a:uLnTx/>
                    <a:uFillTx/>
                    <a:latin typeface="Trebuchet MS (cuerpo)"/>
                  </a:rPr>
                  <a:t>   </a:t>
                </a:r>
                <a:r>
                  <a:rPr kumimoji="0" lang="es-AR" b="0" i="0" u="none" strike="noStrike" kern="1200" cap="none" spc="0" normalizeH="0" baseline="0" noProof="0" dirty="0" smtClean="0">
                    <a:ln>
                      <a:noFill/>
                    </a:ln>
                    <a:solidFill>
                      <a:sysClr val="windowText" lastClr="000000"/>
                    </a:solidFill>
                    <a:effectLst/>
                    <a:uLnTx/>
                    <a:uFillTx/>
                    <a:latin typeface="Trebuchet MS (cuerpo)"/>
                  </a:rPr>
                  <a:t>       entonces          </a:t>
                </a:r>
                <a14:m>
                  <m:oMath xmlns:m="http://schemas.openxmlformats.org/officeDocument/2006/math">
                    <m:sSub>
                      <m:sSubPr>
                        <m:ctrlPr>
                          <a:rPr kumimoji="0" lang="es-AR"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𝑠</m:t>
                        </m:r>
                      </m:e>
                      <m:sub>
                        <m:r>
                          <a:rPr kumimoji="0" lang="es-ES" b="0" i="1" u="none" strike="noStrike" kern="1200" cap="none" spc="0" normalizeH="0" baseline="0" noProof="0" smtClean="0">
                            <a:ln>
                              <a:noFill/>
                            </a:ln>
                            <a:solidFill>
                              <a:sysClr val="windowText" lastClr="000000"/>
                            </a:solidFill>
                            <a:effectLst/>
                            <a:uLnTx/>
                            <a:uFillTx/>
                            <a:latin typeface="Cambria Math"/>
                          </a:rPr>
                          <m:t>𝑌</m:t>
                        </m:r>
                      </m:sub>
                    </m:sSub>
                  </m:oMath>
                </a14:m>
                <a:r>
                  <a:rPr kumimoji="0" lang="es-AR" b="0" i="0" u="none" strike="noStrike" kern="1200" cap="none" spc="0" normalizeH="0" baseline="0" noProof="0" dirty="0" smtClean="0">
                    <a:ln>
                      <a:noFill/>
                    </a:ln>
                    <a:solidFill>
                      <a:sysClr val="windowText" lastClr="000000"/>
                    </a:solidFill>
                    <a:effectLst/>
                    <a:uLnTx/>
                    <a:uFillTx/>
                    <a:latin typeface="Trebuchet MS (cuerpo)"/>
                  </a:rPr>
                  <a:t> </a:t>
                </a:r>
                <a:r>
                  <a:rPr kumimoji="0" lang="es-AR" b="0" i="0" u="none" strike="noStrike" kern="1200" cap="none" spc="0" normalizeH="0" noProof="0" dirty="0" smtClean="0">
                    <a:ln>
                      <a:noFill/>
                    </a:ln>
                    <a:solidFill>
                      <a:sysClr val="windowText" lastClr="000000"/>
                    </a:solidFill>
                    <a:effectLst/>
                    <a:uLnTx/>
                    <a:uFillTx/>
                    <a:latin typeface="Trebuchet MS (cuerpo)"/>
                  </a:rPr>
                  <a:t>=</a:t>
                </a:r>
                <a:r>
                  <a:rPr kumimoji="0" lang="es-AR" b="0" i="0" u="none" strike="noStrike" kern="1200" cap="none" spc="0" normalizeH="0" baseline="0" noProof="0" dirty="0" smtClean="0">
                    <a:ln>
                      <a:noFill/>
                    </a:ln>
                    <a:solidFill>
                      <a:sysClr val="windowText" lastClr="000000"/>
                    </a:solidFill>
                    <a:effectLst/>
                    <a:uLnTx/>
                    <a:uFillTx/>
                    <a:latin typeface="Trebuchet MS (cuerpo)"/>
                  </a:rPr>
                  <a:t> </a:t>
                </a:r>
                <a14:m>
                  <m:oMath xmlns:m="http://schemas.openxmlformats.org/officeDocument/2006/math">
                    <m:sSub>
                      <m:sSubPr>
                        <m:ctrlPr>
                          <a:rPr kumimoji="0" lang="es-AR"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𝑠</m:t>
                        </m:r>
                      </m:e>
                      <m:sub>
                        <m:r>
                          <a:rPr kumimoji="0" lang="es-ES" b="0" i="1" u="none" strike="noStrike" kern="1200" cap="none" spc="0" normalizeH="0" baseline="0" noProof="0" smtClean="0">
                            <a:ln>
                              <a:noFill/>
                            </a:ln>
                            <a:solidFill>
                              <a:sysClr val="windowText" lastClr="000000"/>
                            </a:solidFill>
                            <a:effectLst/>
                            <a:uLnTx/>
                            <a:uFillTx/>
                            <a:latin typeface="Cambria Math"/>
                          </a:rPr>
                          <m:t>𝑋</m:t>
                        </m:r>
                      </m:sub>
                    </m:sSub>
                  </m:oMath>
                </a14:m>
                <a:endParaRPr kumimoji="0" lang="es-AR" b="0" i="0" u="none" strike="noStrike" kern="1200" cap="none" spc="0" normalizeH="0" baseline="0" noProof="0" dirty="0">
                  <a:ln>
                    <a:noFill/>
                  </a:ln>
                  <a:solidFill>
                    <a:sysClr val="windowText" lastClr="000000"/>
                  </a:solidFill>
                  <a:effectLst/>
                  <a:uLnTx/>
                  <a:uFillTx/>
                  <a:latin typeface="Trebuchet MS (cuerpo)"/>
                </a:endParaRPr>
              </a:p>
              <a:p>
                <a:pPr marL="0" lvl="0" indent="0">
                  <a:lnSpc>
                    <a:spcPct val="100000"/>
                  </a:lnSpc>
                  <a:spcBef>
                    <a:spcPts val="0"/>
                  </a:spcBef>
                  <a:buClr>
                    <a:sysClr val="windowText" lastClr="000000"/>
                  </a:buClr>
                  <a:buNone/>
                </a:pPr>
                <a:r>
                  <a:rPr kumimoji="0" lang="es-AR" b="0" i="0" u="none" strike="noStrike" kern="1200" cap="none" spc="0" normalizeH="0" baseline="0" noProof="0" dirty="0">
                    <a:ln>
                      <a:noFill/>
                    </a:ln>
                    <a:solidFill>
                      <a:sysClr val="windowText" lastClr="000000"/>
                    </a:solidFill>
                    <a:effectLst/>
                    <a:uLnTx/>
                    <a:uFillTx/>
                    <a:latin typeface="Trebuchet MS (cuerpo)"/>
                  </a:rPr>
                  <a:t>3-</a:t>
                </a:r>
                <a:r>
                  <a:rPr kumimoji="0" lang="es-ES" b="0" i="0" u="none" strike="noStrike" kern="1200" cap="none" spc="0" normalizeH="0" baseline="0" noProof="0" dirty="0">
                    <a:ln>
                      <a:noFill/>
                    </a:ln>
                    <a:solidFill>
                      <a:sysClr val="windowText" lastClr="000000"/>
                    </a:solidFill>
                    <a:effectLst/>
                    <a:uLnTx/>
                    <a:uFillTx/>
                    <a:latin typeface="Trebuchet MS (cuerpo)"/>
                  </a:rPr>
                  <a:t> </a:t>
                </a:r>
                <a:r>
                  <a:rPr kumimoji="0" lang="es-ES" b="0" i="0" u="none" strike="noStrike" kern="1200" cap="none" spc="0" normalizeH="0" baseline="0" noProof="0" dirty="0" smtClean="0">
                    <a:ln>
                      <a:noFill/>
                    </a:ln>
                    <a:solidFill>
                      <a:sysClr val="windowText" lastClr="000000"/>
                    </a:solidFill>
                    <a:effectLst/>
                    <a:uLnTx/>
                    <a:uFillTx/>
                    <a:latin typeface="Trebuchet MS (cuerpo)"/>
                  </a:rPr>
                  <a:t>Si	 </a:t>
                </a:r>
                <a14:m>
                  <m:oMath xmlns:m="http://schemas.openxmlformats.org/officeDocument/2006/math">
                    <m:sSub>
                      <m:sSubPr>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𝑦</m:t>
                        </m:r>
                      </m:e>
                      <m:sub>
                        <m:r>
                          <a:rPr kumimoji="0" lang="es-ES" b="0" i="1" u="none" strike="noStrike" kern="1200" cap="none" spc="0" normalizeH="0" baseline="0" noProof="0">
                            <a:ln>
                              <a:noFill/>
                            </a:ln>
                            <a:solidFill>
                              <a:sysClr val="windowText" lastClr="000000"/>
                            </a:solidFill>
                            <a:effectLst/>
                            <a:uLnTx/>
                            <a:uFillTx/>
                            <a:latin typeface="Cambria Math"/>
                          </a:rPr>
                          <m:t>𝑖</m:t>
                        </m:r>
                      </m:sub>
                    </m:sSub>
                  </m:oMath>
                </a14:m>
                <a:r>
                  <a:rPr kumimoji="0" lang="es-AR"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r>
                      <a:rPr kumimoji="0" lang="es-ES" b="0" i="1" u="none" strike="noStrike" kern="1200" cap="none" spc="0" normalizeH="0" baseline="0" noProof="0">
                        <a:ln>
                          <a:noFill/>
                        </a:ln>
                        <a:solidFill>
                          <a:sysClr val="windowText" lastClr="000000"/>
                        </a:solidFill>
                        <a:effectLst/>
                        <a:uLnTx/>
                        <a:uFillTx/>
                        <a:latin typeface="Cambria Math"/>
                      </a:rPr>
                      <m:t>𝑘</m:t>
                    </m:r>
                    <m:r>
                      <a:rPr kumimoji="0" lang="es-ES" b="0" i="1" u="none" strike="noStrike" kern="1200" cap="none" spc="0" normalizeH="0" baseline="0" noProof="0">
                        <a:ln>
                          <a:noFill/>
                        </a:ln>
                        <a:solidFill>
                          <a:sysClr val="windowText" lastClr="000000"/>
                        </a:solidFill>
                        <a:effectLst/>
                        <a:uLnTx/>
                        <a:uFillTx/>
                        <a:latin typeface="Cambria Math"/>
                      </a:rPr>
                      <m:t> </m:t>
                    </m:r>
                    <m:sSub>
                      <m:sSubPr>
                        <m:ctrlPr>
                          <a:rPr kumimoji="0" lang="es-ES"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𝑥</m:t>
                        </m:r>
                      </m:e>
                      <m:sub>
                        <m:r>
                          <a:rPr kumimoji="0" lang="es-ES" b="0" i="1" u="none" strike="noStrike" kern="1200" cap="none" spc="0" normalizeH="0" baseline="0" noProof="0">
                            <a:ln>
                              <a:noFill/>
                            </a:ln>
                            <a:solidFill>
                              <a:sysClr val="windowText" lastClr="000000"/>
                            </a:solidFill>
                            <a:effectLst/>
                            <a:uLnTx/>
                            <a:uFillTx/>
                            <a:latin typeface="Cambria Math"/>
                          </a:rPr>
                          <m:t>𝑖</m:t>
                        </m:r>
                      </m:sub>
                    </m:sSub>
                    <m:r>
                      <a:rPr kumimoji="0" lang="es-ES" b="0" i="1" u="none" strike="noStrike" kern="1200" cap="none" spc="0" normalizeH="0" baseline="0" noProof="0" smtClean="0">
                        <a:ln>
                          <a:noFill/>
                        </a:ln>
                        <a:solidFill>
                          <a:sysClr val="windowText" lastClr="000000"/>
                        </a:solidFill>
                        <a:effectLst/>
                        <a:uLnTx/>
                        <a:uFillTx/>
                        <a:latin typeface="Cambria Math"/>
                      </a:rPr>
                      <m:t> </m:t>
                    </m:r>
                  </m:oMath>
                </a14:m>
                <a:r>
                  <a:rPr lang="es-AR" cap="none" dirty="0" smtClean="0">
                    <a:solidFill>
                      <a:sysClr val="windowText" lastClr="000000"/>
                    </a:solidFill>
                    <a:latin typeface="Trebuchet MS (cuerpo)"/>
                  </a:rPr>
                  <a:t>             entonces          </a:t>
                </a:r>
                <a14:m>
                  <m:oMath xmlns:m="http://schemas.openxmlformats.org/officeDocument/2006/math">
                    <m:sSub>
                      <m:sSubPr>
                        <m:ctrlPr>
                          <a:rPr lang="es-AR" i="1" cap="none">
                            <a:solidFill>
                              <a:sysClr val="windowText" lastClr="000000"/>
                            </a:solidFill>
                            <a:latin typeface="Cambria Math" panose="02040503050406030204" pitchFamily="18" charset="0"/>
                          </a:rPr>
                        </m:ctrlPr>
                      </m:sSubPr>
                      <m:e>
                        <m:r>
                          <a:rPr lang="es-ES" i="1" cap="none">
                            <a:solidFill>
                              <a:sysClr val="windowText" lastClr="000000"/>
                            </a:solidFill>
                            <a:latin typeface="Cambria Math"/>
                          </a:rPr>
                          <m:t>𝑠</m:t>
                        </m:r>
                      </m:e>
                      <m:sub>
                        <m:r>
                          <a:rPr lang="es-ES" b="0" i="1" cap="none" smtClean="0">
                            <a:solidFill>
                              <a:sysClr val="windowText" lastClr="000000"/>
                            </a:solidFill>
                            <a:latin typeface="Cambria Math"/>
                          </a:rPr>
                          <m:t>𝑌</m:t>
                        </m:r>
                      </m:sub>
                    </m:sSub>
                    <m:r>
                      <a:rPr lang="es-ES" i="1" cap="none">
                        <a:solidFill>
                          <a:sysClr val="windowText" lastClr="000000"/>
                        </a:solidFill>
                        <a:latin typeface="Cambria Math"/>
                      </a:rPr>
                      <m:t> </m:t>
                    </m:r>
                  </m:oMath>
                </a14:m>
                <a:r>
                  <a:rPr kumimoji="0" lang="es-AR" b="0" i="0" u="none" strike="noStrike" kern="1200" cap="none" spc="0" normalizeH="0" baseline="0" noProof="0" dirty="0" smtClean="0">
                    <a:ln>
                      <a:noFill/>
                    </a:ln>
                    <a:solidFill>
                      <a:sysClr val="windowText" lastClr="000000"/>
                    </a:solidFill>
                    <a:effectLst/>
                    <a:uLnTx/>
                    <a:uFillTx/>
                    <a:latin typeface="Trebuchet MS (cuerpo)"/>
                  </a:rPr>
                  <a:t>= </a:t>
                </a:r>
                <a:r>
                  <a:rPr kumimoji="0" lang="es-AR" b="0" i="0" u="none" strike="noStrike" kern="1200" cap="none" spc="0" normalizeH="0" baseline="0" noProof="0" dirty="0">
                    <a:ln>
                      <a:noFill/>
                    </a:ln>
                    <a:solidFill>
                      <a:sysClr val="windowText" lastClr="000000"/>
                    </a:solidFill>
                    <a:effectLst/>
                    <a:uLnTx/>
                    <a:uFillTx/>
                    <a:latin typeface="Trebuchet MS (cuerpo)"/>
                  </a:rPr>
                  <a:t>|</a:t>
                </a:r>
                <a14:m>
                  <m:oMath xmlns:m="http://schemas.openxmlformats.org/officeDocument/2006/math">
                    <m:r>
                      <a:rPr kumimoji="0" lang="es-ES" b="0" i="1" u="none" strike="noStrike" kern="1200" cap="none" spc="0" normalizeH="0" baseline="0" noProof="0">
                        <a:ln>
                          <a:noFill/>
                        </a:ln>
                        <a:solidFill>
                          <a:sysClr val="windowText" lastClr="000000"/>
                        </a:solidFill>
                        <a:effectLst/>
                        <a:uLnTx/>
                        <a:uFillTx/>
                        <a:latin typeface="Cambria Math"/>
                      </a:rPr>
                      <m:t>𝑘</m:t>
                    </m:r>
                    <m:r>
                      <a:rPr kumimoji="0" lang="es-ES" b="0" i="1" u="none" strike="noStrike" kern="1200" cap="none" spc="0" normalizeH="0" baseline="0" noProof="0" smtClean="0">
                        <a:ln>
                          <a:noFill/>
                        </a:ln>
                        <a:solidFill>
                          <a:sysClr val="windowText" lastClr="000000"/>
                        </a:solidFill>
                        <a:effectLst/>
                        <a:uLnTx/>
                        <a:uFillTx/>
                        <a:latin typeface="Cambria Math"/>
                      </a:rPr>
                      <m:t>|</m:t>
                    </m:r>
                  </m:oMath>
                </a14:m>
                <a:r>
                  <a:rPr kumimoji="0" lang="es-AR" b="0" i="0" u="none" strike="noStrike" kern="1200" cap="none" spc="0" normalizeH="0" baseline="0" noProof="0" dirty="0">
                    <a:ln>
                      <a:noFill/>
                    </a:ln>
                    <a:solidFill>
                      <a:sysClr val="windowText" lastClr="000000"/>
                    </a:solidFill>
                    <a:effectLst/>
                    <a:uLnTx/>
                    <a:uFillTx/>
                    <a:latin typeface="Trebuchet MS (cuerpo)"/>
                  </a:rPr>
                  <a:t> </a:t>
                </a:r>
                <a14:m>
                  <m:oMath xmlns:m="http://schemas.openxmlformats.org/officeDocument/2006/math">
                    <m:sSub>
                      <m:sSubPr>
                        <m:ctrlPr>
                          <a:rPr kumimoji="0" lang="es-AR"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ES" b="0" i="1" u="none" strike="noStrike" kern="1200" cap="none" spc="0" normalizeH="0" baseline="0" noProof="0" smtClean="0">
                            <a:ln>
                              <a:noFill/>
                            </a:ln>
                            <a:solidFill>
                              <a:sysClr val="windowText" lastClr="000000"/>
                            </a:solidFill>
                            <a:effectLst/>
                            <a:uLnTx/>
                            <a:uFillTx/>
                            <a:latin typeface="Cambria Math"/>
                          </a:rPr>
                          <m:t>𝑠</m:t>
                        </m:r>
                      </m:e>
                      <m:sub>
                        <m:r>
                          <a:rPr kumimoji="0" lang="es-ES" b="0" i="1" u="none" strike="noStrike" kern="1200" cap="none" spc="0" normalizeH="0" baseline="0" noProof="0" smtClean="0">
                            <a:ln>
                              <a:noFill/>
                            </a:ln>
                            <a:solidFill>
                              <a:sysClr val="windowText" lastClr="000000"/>
                            </a:solidFill>
                            <a:effectLst/>
                            <a:uLnTx/>
                            <a:uFillTx/>
                            <a:latin typeface="Cambria Math"/>
                          </a:rPr>
                          <m:t>𝑋</m:t>
                        </m:r>
                      </m:sub>
                    </m:sSub>
                  </m:oMath>
                </a14:m>
                <a:endParaRPr kumimoji="0" lang="es-AR" b="0" i="0" u="none" strike="noStrike" kern="1200" cap="none" spc="0" normalizeH="0" baseline="0" noProof="0" dirty="0">
                  <a:ln>
                    <a:noFill/>
                  </a:ln>
                  <a:solidFill>
                    <a:sysClr val="windowText" lastClr="000000"/>
                  </a:solidFill>
                  <a:effectLst/>
                  <a:uLnTx/>
                  <a:uFillTx/>
                  <a:latin typeface="Trebuchet MS (cuerpo)"/>
                </a:endParaRP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b="0" i="0" u="none" strike="noStrike" kern="1200" cap="none" spc="0" normalizeH="0" baseline="0" noProof="0" dirty="0" smtClean="0">
                  <a:ln>
                    <a:noFill/>
                  </a:ln>
                  <a:solidFill>
                    <a:sysClr val="windowText" lastClr="000000"/>
                  </a:solidFill>
                  <a:effectLst/>
                  <a:uLnTx/>
                  <a:uFillTx/>
                  <a:latin typeface="Trebuchet MS (cuerpo)"/>
                </a:endParaRP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AR" b="0" i="0" u="none" strike="noStrike" kern="1200" cap="none" spc="0" normalizeH="0" baseline="0" noProof="0" dirty="0">
                  <a:ln>
                    <a:noFill/>
                  </a:ln>
                  <a:solidFill>
                    <a:sysClr val="windowText" lastClr="000000"/>
                  </a:solidFill>
                  <a:effectLst/>
                  <a:uLnTx/>
                  <a:uFillTx/>
                  <a:latin typeface="Trebuchet MS (cuerpo)"/>
                </a:endParaRPr>
              </a:p>
            </p:txBody>
          </p:sp>
        </mc:Choice>
        <mc:Fallback>
          <p:sp>
            <p:nvSpPr>
              <p:cNvPr id="6" name="Marcador de contenido 2">
                <a:extLst>
                  <a:ext uri="{FF2B5EF4-FFF2-40B4-BE49-F238E27FC236}">
                    <a16:creationId xmlns:a16="http://schemas.microsoft.com/office/drawing/2014/main" id="{4884AC7D-85A8-4D16-B3F9-A67264E5FF15}"/>
                  </a:ext>
                </a:extLst>
              </p:cNvPr>
              <p:cNvSpPr txBox="1">
                <a:spLocks noRot="1" noChangeAspect="1" noMove="1" noResize="1" noEditPoints="1" noAdjustHandles="1" noChangeArrowheads="1" noChangeShapeType="1" noTextEdit="1"/>
              </p:cNvSpPr>
              <p:nvPr/>
            </p:nvSpPr>
            <p:spPr>
              <a:xfrm>
                <a:off x="304800" y="170599"/>
                <a:ext cx="11551920" cy="5188479"/>
              </a:xfrm>
              <a:prstGeom prst="rect">
                <a:avLst/>
              </a:prstGeom>
              <a:blipFill>
                <a:blip r:embed="rId2"/>
                <a:stretch>
                  <a:fillRect l="-528" t="-588" r="-528"/>
                </a:stretch>
              </a:blipFill>
            </p:spPr>
            <p:txBody>
              <a:bodyPr/>
              <a:lstStyle/>
              <a:p>
                <a:r>
                  <a:rPr lang="es-ES">
                    <a:noFill/>
                  </a:rPr>
                  <a:t> </a:t>
                </a:r>
              </a:p>
            </p:txBody>
          </p:sp>
        </mc:Fallback>
      </mc:AlternateContent>
      <p:sp>
        <p:nvSpPr>
          <p:cNvPr id="7" name="6 Rectángulo"/>
          <p:cNvSpPr/>
          <p:nvPr/>
        </p:nvSpPr>
        <p:spPr>
          <a:xfrm>
            <a:off x="5162309" y="5477216"/>
            <a:ext cx="6839398" cy="150810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Medidas</a:t>
            </a:r>
            <a:r>
              <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 </a:t>
            </a: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de Variabilidad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s-ES" sz="4600" b="1" i="0" u="none" strike="noStrike" kern="0" cap="none" spc="0" normalizeH="0" baseline="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rPr>
              <a:t>La Desviación Estándar</a:t>
            </a:r>
            <a:endParaRPr kumimoji="0" lang="es-ES" sz="4600" b="1" i="0" u="none" strike="noStrike" kern="0" cap="none" spc="0" normalizeH="0" noProof="0" dirty="0" smtClean="0">
              <a:ln>
                <a:noFill/>
              </a:ln>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uLnTx/>
              <a:uFillTx/>
              <a:latin typeface="Trebuchet MS"/>
              <a:ea typeface="+mj-ea"/>
              <a:cs typeface="+mj-cs"/>
            </a:endParaRPr>
          </a:p>
        </p:txBody>
      </p:sp>
    </p:spTree>
    <p:extLst>
      <p:ext uri="{BB962C8B-B14F-4D97-AF65-F5344CB8AC3E}">
        <p14:creationId xmlns:p14="http://schemas.microsoft.com/office/powerpoint/2010/main" val="23501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feria comercial">
  <a:themeElements>
    <a:clrScheme name="Personalizado 11">
      <a:dk1>
        <a:srgbClr val="3F3F3F"/>
      </a:dk1>
      <a:lt1>
        <a:srgbClr val="FFFFFF"/>
      </a:lt1>
      <a:dk2>
        <a:srgbClr val="EBF9FF"/>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feria comercial">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ria comercial">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Feria comercial</Template>
  <TotalTime>3823</TotalTime>
  <Words>4601</Words>
  <Application>Microsoft Office PowerPoint</Application>
  <PresentationFormat>Panorámica</PresentationFormat>
  <Paragraphs>444</Paragraphs>
  <Slides>29</Slides>
  <Notes>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29</vt:i4>
      </vt:variant>
    </vt:vector>
  </HeadingPairs>
  <TitlesOfParts>
    <vt:vector size="42" baseType="lpstr">
      <vt:lpstr>Arial</vt:lpstr>
      <vt:lpstr>Arial Black</vt:lpstr>
      <vt:lpstr>Calibri</vt:lpstr>
      <vt:lpstr>Cambria Math</vt:lpstr>
      <vt:lpstr>Candara</vt:lpstr>
      <vt:lpstr>Georgia</vt:lpstr>
      <vt:lpstr>Symbol</vt:lpstr>
      <vt:lpstr>Times New Roman</vt:lpstr>
      <vt:lpstr>Trebuchet MS</vt:lpstr>
      <vt:lpstr>Trebuchet MS (cuerpo)</vt:lpstr>
      <vt:lpstr>Tw Cen MT</vt:lpstr>
      <vt:lpstr>Wingdings</vt:lpstr>
      <vt:lpstr>feria comercial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Box and Whisker Plot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TEÓRICAS ESTADISTICA Cátedra II</dc:title>
  <dc:creator>DF</dc:creator>
  <cp:lastModifiedBy>Silvia</cp:lastModifiedBy>
  <cp:revision>415</cp:revision>
  <dcterms:created xsi:type="dcterms:W3CDTF">2020-03-20T20:03:45Z</dcterms:created>
  <dcterms:modified xsi:type="dcterms:W3CDTF">2020-09-15T19:39:47Z</dcterms:modified>
</cp:coreProperties>
</file>